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15" r:id="rId2"/>
    <p:sldId id="259" r:id="rId3"/>
    <p:sldId id="260" r:id="rId4"/>
    <p:sldId id="261" r:id="rId5"/>
    <p:sldId id="262" r:id="rId6"/>
    <p:sldId id="263" r:id="rId7"/>
    <p:sldId id="316" r:id="rId8"/>
    <p:sldId id="317" r:id="rId9"/>
    <p:sldId id="265" r:id="rId10"/>
    <p:sldId id="266" r:id="rId11"/>
    <p:sldId id="267" r:id="rId12"/>
    <p:sldId id="268" r:id="rId13"/>
    <p:sldId id="269" r:id="rId14"/>
    <p:sldId id="32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318" r:id="rId37"/>
    <p:sldId id="295" r:id="rId38"/>
    <p:sldId id="296" r:id="rId39"/>
    <p:sldId id="319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14" r:id="rId5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2"/>
    </p:cViewPr>
  </p:sorterViewPr>
  <p:notesViewPr>
    <p:cSldViewPr snapToGrid="0">
      <p:cViewPr varScale="1">
        <p:scale>
          <a:sx n="87" d="100"/>
          <a:sy n="87" d="100"/>
        </p:scale>
        <p:origin x="38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E2-4F30-BCFE-7AB344C5515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4E2-4F30-BCFE-7AB344C5515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1-54E2-4F30-BCFE-7AB344C5515E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t-EE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54E2-4F30-BCFE-7AB344C551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Нетто зарплата</c:v>
                </c:pt>
                <c:pt idx="1">
                  <c:v>Налоги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807.2</c:v>
                </c:pt>
                <c:pt idx="1">
                  <c:v>530.79999999999995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E2-4F30-BCFE-7AB344C5515E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B25EB-DF9F-4113-A2E8-98B092FA9F5F}" type="doc">
      <dgm:prSet loTypeId="urn:microsoft.com/office/officeart/2005/8/layout/process4" loCatId="process" qsTypeId="urn:microsoft.com/office/officeart/2005/8/quickstyle/3d1" qsCatId="3D" csTypeId="urn:microsoft.com/office/officeart/2005/8/colors/colorful1#1" csCatId="colorful" phldr="1"/>
      <dgm:spPr/>
    </dgm:pt>
    <dgm:pt modelId="{629F16F3-99BF-4760-819B-81E4CE2FCCD2}">
      <dgm:prSet phldrT="[Text]"/>
      <dgm:spPr/>
      <dgm:t>
        <a:bodyPr/>
        <a:lstStyle/>
        <a:p>
          <a:pPr algn="l" rtl="0"/>
          <a:r>
            <a:rPr lang="ru-RU" b="1" i="0" u="none" baseline="0" dirty="0"/>
            <a:t>Годовой бухгалтерский отчет</a:t>
          </a:r>
          <a:endParaRPr lang="ru" b="1" dirty="0"/>
        </a:p>
      </dgm:t>
    </dgm:pt>
    <dgm:pt modelId="{C4E0A382-E67A-4B39-8AB5-A5C3D2FD5092}" type="parTrans" cxnId="{0155333C-6027-4DD4-A717-5E4C005FCB63}">
      <dgm:prSet/>
      <dgm:spPr/>
      <dgm:t>
        <a:bodyPr/>
        <a:lstStyle/>
        <a:p>
          <a:endParaRPr lang="ru"/>
        </a:p>
      </dgm:t>
    </dgm:pt>
    <dgm:pt modelId="{B2D0D67E-064E-44A2-91EA-61CF595951E0}" type="sibTrans" cxnId="{0155333C-6027-4DD4-A717-5E4C005FCB63}">
      <dgm:prSet/>
      <dgm:spPr/>
      <dgm:t>
        <a:bodyPr/>
        <a:lstStyle/>
        <a:p>
          <a:endParaRPr lang="ru"/>
        </a:p>
      </dgm:t>
    </dgm:pt>
    <dgm:pt modelId="{EAD3AFCD-4642-40A8-97EE-73ED5A8651FF}">
      <dgm:prSet phldrT="[Text]"/>
      <dgm:spPr/>
      <dgm:t>
        <a:bodyPr/>
        <a:lstStyle/>
        <a:p>
          <a:pPr algn="l" rtl="0"/>
          <a:r>
            <a:rPr lang="ru-RU" b="1" i="0" u="none" baseline="0" dirty="0"/>
            <a:t>Отчет о деятельности</a:t>
          </a:r>
          <a:endParaRPr lang="ru" b="1" dirty="0"/>
        </a:p>
      </dgm:t>
    </dgm:pt>
    <dgm:pt modelId="{95BD3241-28A9-43CB-9676-BF2567CEA59C}" type="parTrans" cxnId="{505D831B-45A0-4788-AB50-471E91FFEA53}">
      <dgm:prSet/>
      <dgm:spPr/>
      <dgm:t>
        <a:bodyPr/>
        <a:lstStyle/>
        <a:p>
          <a:endParaRPr lang="ru"/>
        </a:p>
      </dgm:t>
    </dgm:pt>
    <dgm:pt modelId="{7895BC6A-5904-4581-8EAE-CCAA1286A3BF}" type="sibTrans" cxnId="{505D831B-45A0-4788-AB50-471E91FFEA53}">
      <dgm:prSet/>
      <dgm:spPr/>
      <dgm:t>
        <a:bodyPr/>
        <a:lstStyle/>
        <a:p>
          <a:endParaRPr lang="ru"/>
        </a:p>
      </dgm:t>
    </dgm:pt>
    <dgm:pt modelId="{EE9E17E3-4A96-47FA-8AC7-4B829ED64DBD}">
      <dgm:prSet phldrT="[Text]"/>
      <dgm:spPr/>
      <dgm:t>
        <a:bodyPr/>
        <a:lstStyle/>
        <a:p>
          <a:pPr algn="l" rtl="0"/>
          <a:r>
            <a:rPr lang="ru-RU" b="1" i="0" u="none" baseline="0"/>
            <a:t>Отчет присяжного аудитора</a:t>
          </a:r>
          <a:endParaRPr lang="ru" b="1" dirty="0"/>
        </a:p>
      </dgm:t>
    </dgm:pt>
    <dgm:pt modelId="{775FF3BE-FC3B-4D6C-9765-D0C20FC56819}" type="parTrans" cxnId="{FA41B0FB-54E5-4B93-A5D6-20CDD9ABD1CD}">
      <dgm:prSet/>
      <dgm:spPr/>
      <dgm:t>
        <a:bodyPr/>
        <a:lstStyle/>
        <a:p>
          <a:endParaRPr lang="ru"/>
        </a:p>
      </dgm:t>
    </dgm:pt>
    <dgm:pt modelId="{C9FDAD4E-D9F0-41A0-A676-202A6CBC34AF}" type="sibTrans" cxnId="{FA41B0FB-54E5-4B93-A5D6-20CDD9ABD1CD}">
      <dgm:prSet/>
      <dgm:spPr/>
      <dgm:t>
        <a:bodyPr/>
        <a:lstStyle/>
        <a:p>
          <a:endParaRPr lang="ru"/>
        </a:p>
      </dgm:t>
    </dgm:pt>
    <dgm:pt modelId="{7E0D1670-5068-438B-8148-C0A87ECF60D5}">
      <dgm:prSet phldrT="[Text]"/>
      <dgm:spPr/>
      <dgm:t>
        <a:bodyPr/>
        <a:lstStyle/>
        <a:p>
          <a:pPr algn="l" rtl="0"/>
          <a:r>
            <a:rPr lang="ru-RU" b="1" i="0" u="none" baseline="0"/>
            <a:t>Утверждение на общем собрании</a:t>
          </a:r>
          <a:endParaRPr lang="ru" b="1" dirty="0"/>
        </a:p>
      </dgm:t>
    </dgm:pt>
    <dgm:pt modelId="{C3767C0C-1B88-47B7-99C3-7B31E70C1838}" type="parTrans" cxnId="{B1CAE807-3685-4F45-B374-21B9A26AD584}">
      <dgm:prSet/>
      <dgm:spPr/>
      <dgm:t>
        <a:bodyPr/>
        <a:lstStyle/>
        <a:p>
          <a:endParaRPr lang="ru"/>
        </a:p>
      </dgm:t>
    </dgm:pt>
    <dgm:pt modelId="{828AE0CC-9CE9-4AC6-AFEF-3F1D57170E19}" type="sibTrans" cxnId="{B1CAE807-3685-4F45-B374-21B9A26AD584}">
      <dgm:prSet/>
      <dgm:spPr/>
      <dgm:t>
        <a:bodyPr/>
        <a:lstStyle/>
        <a:p>
          <a:endParaRPr lang="ru"/>
        </a:p>
      </dgm:t>
    </dgm:pt>
    <dgm:pt modelId="{77646082-E3C0-4C5B-B4FB-E3471D01F709}">
      <dgm:prSet phldrT="[Text]"/>
      <dgm:spPr/>
      <dgm:t>
        <a:bodyPr/>
        <a:lstStyle/>
        <a:p>
          <a:pPr algn="l" rtl="0"/>
          <a:r>
            <a:rPr lang="ru-RU" b="1" i="0" u="none" baseline="0"/>
            <a:t>Представление отчета за хозяйственный год в Коммерческий регистр</a:t>
          </a:r>
          <a:endParaRPr lang="ru" b="1" dirty="0"/>
        </a:p>
      </dgm:t>
    </dgm:pt>
    <dgm:pt modelId="{1406401F-74B7-4E9D-91AB-13C76762202A}" type="parTrans" cxnId="{696EC13A-318B-4F22-B265-BCD9C43ACB48}">
      <dgm:prSet/>
      <dgm:spPr/>
      <dgm:t>
        <a:bodyPr/>
        <a:lstStyle/>
        <a:p>
          <a:endParaRPr lang="ru"/>
        </a:p>
      </dgm:t>
    </dgm:pt>
    <dgm:pt modelId="{C450D873-6848-471F-9482-73D91645079A}" type="sibTrans" cxnId="{696EC13A-318B-4F22-B265-BCD9C43ACB48}">
      <dgm:prSet/>
      <dgm:spPr/>
      <dgm:t>
        <a:bodyPr/>
        <a:lstStyle/>
        <a:p>
          <a:endParaRPr lang="ru"/>
        </a:p>
      </dgm:t>
    </dgm:pt>
    <dgm:pt modelId="{ABCBDEDE-FAC1-437E-8F19-7C90B17A991C}">
      <dgm:prSet/>
      <dgm:spPr/>
      <dgm:t>
        <a:bodyPr/>
        <a:lstStyle/>
        <a:p>
          <a:pPr algn="l" rtl="0"/>
          <a:r>
            <a:rPr lang="ru-RU" b="1" i="0" u="none" baseline="0" dirty="0"/>
            <a:t>Одобрение отчета за хозяйственный год на правлении</a:t>
          </a:r>
          <a:endParaRPr lang="ru" b="1" dirty="0"/>
        </a:p>
      </dgm:t>
    </dgm:pt>
    <dgm:pt modelId="{878CC7B3-8CE6-4680-AC2D-20BC3360F64B}" type="parTrans" cxnId="{12E6475E-FD67-4993-A450-7B99B590960C}">
      <dgm:prSet/>
      <dgm:spPr/>
      <dgm:t>
        <a:bodyPr/>
        <a:lstStyle/>
        <a:p>
          <a:endParaRPr lang="ru"/>
        </a:p>
      </dgm:t>
    </dgm:pt>
    <dgm:pt modelId="{E82DEB20-88B3-4EEC-AE33-FDE456922527}" type="sibTrans" cxnId="{12E6475E-FD67-4993-A450-7B99B590960C}">
      <dgm:prSet/>
      <dgm:spPr/>
      <dgm:t>
        <a:bodyPr/>
        <a:lstStyle/>
        <a:p>
          <a:endParaRPr lang="ru"/>
        </a:p>
      </dgm:t>
    </dgm:pt>
    <dgm:pt modelId="{E0A09621-51DC-4120-A66B-959EE4B03687}">
      <dgm:prSet/>
      <dgm:spPr/>
      <dgm:t>
        <a:bodyPr/>
        <a:lstStyle/>
        <a:p>
          <a:pPr algn="l" rtl="0"/>
          <a:r>
            <a:rPr lang="ru-RU" b="1" i="0" u="none" baseline="0"/>
            <a:t>Предложение о распределении прибыли или покрытии убытков за хозяйственный год</a:t>
          </a:r>
          <a:endParaRPr lang="ru" b="1" dirty="0"/>
        </a:p>
      </dgm:t>
    </dgm:pt>
    <dgm:pt modelId="{40A2F194-E4DB-4682-B415-3EA8EC7E6CD0}" type="parTrans" cxnId="{13F09CBE-1BCC-4649-AF3C-348D8D0302B1}">
      <dgm:prSet/>
      <dgm:spPr/>
      <dgm:t>
        <a:bodyPr/>
        <a:lstStyle/>
        <a:p>
          <a:endParaRPr lang="ru"/>
        </a:p>
      </dgm:t>
    </dgm:pt>
    <dgm:pt modelId="{9EED3387-EF93-42E3-ACA3-0A51D5E5BB62}" type="sibTrans" cxnId="{13F09CBE-1BCC-4649-AF3C-348D8D0302B1}">
      <dgm:prSet/>
      <dgm:spPr/>
      <dgm:t>
        <a:bodyPr/>
        <a:lstStyle/>
        <a:p>
          <a:endParaRPr lang="ru"/>
        </a:p>
      </dgm:t>
    </dgm:pt>
    <dgm:pt modelId="{157C4AE0-003C-44D7-A5C6-6A15499BF163}" type="pres">
      <dgm:prSet presAssocID="{1FCB25EB-DF9F-4113-A2E8-98B092FA9F5F}" presName="Name0" presStyleCnt="0">
        <dgm:presLayoutVars>
          <dgm:dir/>
          <dgm:animLvl val="lvl"/>
          <dgm:resizeHandles val="exact"/>
        </dgm:presLayoutVars>
      </dgm:prSet>
      <dgm:spPr/>
    </dgm:pt>
    <dgm:pt modelId="{16CB086D-5AD1-4B5E-A90A-53D3A0E7DB7A}" type="pres">
      <dgm:prSet presAssocID="{77646082-E3C0-4C5B-B4FB-E3471D01F709}" presName="boxAndChildren" presStyleCnt="0"/>
      <dgm:spPr/>
    </dgm:pt>
    <dgm:pt modelId="{EF472CD9-465E-4723-9C29-439CE9611379}" type="pres">
      <dgm:prSet presAssocID="{77646082-E3C0-4C5B-B4FB-E3471D01F709}" presName="parentTextBox" presStyleLbl="node1" presStyleIdx="0" presStyleCnt="7"/>
      <dgm:spPr/>
      <dgm:t>
        <a:bodyPr/>
        <a:lstStyle/>
        <a:p>
          <a:endParaRPr lang="en-US"/>
        </a:p>
      </dgm:t>
    </dgm:pt>
    <dgm:pt modelId="{CCA98440-3455-4385-8BEE-4A8B02DA402B}" type="pres">
      <dgm:prSet presAssocID="{828AE0CC-9CE9-4AC6-AFEF-3F1D57170E19}" presName="sp" presStyleCnt="0"/>
      <dgm:spPr/>
    </dgm:pt>
    <dgm:pt modelId="{8EC4D815-14E6-472E-946E-A5A4CA0E5BFD}" type="pres">
      <dgm:prSet presAssocID="{7E0D1670-5068-438B-8148-C0A87ECF60D5}" presName="arrowAndChildren" presStyleCnt="0"/>
      <dgm:spPr/>
    </dgm:pt>
    <dgm:pt modelId="{5A4DC730-89D5-4CDF-858C-63FB2F142948}" type="pres">
      <dgm:prSet presAssocID="{7E0D1670-5068-438B-8148-C0A87ECF60D5}" presName="parentTextArrow" presStyleLbl="node1" presStyleIdx="1" presStyleCnt="7"/>
      <dgm:spPr/>
      <dgm:t>
        <a:bodyPr/>
        <a:lstStyle/>
        <a:p>
          <a:endParaRPr lang="en-US"/>
        </a:p>
      </dgm:t>
    </dgm:pt>
    <dgm:pt modelId="{C8357E22-FC36-432A-999A-5B1B3FED4C14}" type="pres">
      <dgm:prSet presAssocID="{9EED3387-EF93-42E3-ACA3-0A51D5E5BB62}" presName="sp" presStyleCnt="0"/>
      <dgm:spPr/>
    </dgm:pt>
    <dgm:pt modelId="{2B2CA659-E9A9-4290-A4AD-D689B73EB6FF}" type="pres">
      <dgm:prSet presAssocID="{E0A09621-51DC-4120-A66B-959EE4B03687}" presName="arrowAndChildren" presStyleCnt="0"/>
      <dgm:spPr/>
    </dgm:pt>
    <dgm:pt modelId="{A7C99422-4468-4BB4-AEA1-D5F7FA35DA16}" type="pres">
      <dgm:prSet presAssocID="{E0A09621-51DC-4120-A66B-959EE4B03687}" presName="parentTextArrow" presStyleLbl="node1" presStyleIdx="2" presStyleCnt="7"/>
      <dgm:spPr/>
      <dgm:t>
        <a:bodyPr/>
        <a:lstStyle/>
        <a:p>
          <a:endParaRPr lang="en-US"/>
        </a:p>
      </dgm:t>
    </dgm:pt>
    <dgm:pt modelId="{A0E57C03-053D-4F68-BE83-10A2AC47D4FB}" type="pres">
      <dgm:prSet presAssocID="{C9FDAD4E-D9F0-41A0-A676-202A6CBC34AF}" presName="sp" presStyleCnt="0"/>
      <dgm:spPr/>
    </dgm:pt>
    <dgm:pt modelId="{85E183E1-9E77-4E46-92B0-C50A29FBF591}" type="pres">
      <dgm:prSet presAssocID="{EE9E17E3-4A96-47FA-8AC7-4B829ED64DBD}" presName="arrowAndChildren" presStyleCnt="0"/>
      <dgm:spPr/>
    </dgm:pt>
    <dgm:pt modelId="{A5642F33-8EBB-44DF-972E-39B620AC46EA}" type="pres">
      <dgm:prSet presAssocID="{EE9E17E3-4A96-47FA-8AC7-4B829ED64DBD}" presName="parentTextArrow" presStyleLbl="node1" presStyleIdx="3" presStyleCnt="7"/>
      <dgm:spPr/>
      <dgm:t>
        <a:bodyPr/>
        <a:lstStyle/>
        <a:p>
          <a:endParaRPr lang="en-US"/>
        </a:p>
      </dgm:t>
    </dgm:pt>
    <dgm:pt modelId="{83CD23E5-CC50-4AC4-840D-0E379FCE4753}" type="pres">
      <dgm:prSet presAssocID="{E82DEB20-88B3-4EEC-AE33-FDE456922527}" presName="sp" presStyleCnt="0"/>
      <dgm:spPr/>
    </dgm:pt>
    <dgm:pt modelId="{F5102885-5D29-411F-9319-D3A2F9E223B7}" type="pres">
      <dgm:prSet presAssocID="{ABCBDEDE-FAC1-437E-8F19-7C90B17A991C}" presName="arrowAndChildren" presStyleCnt="0"/>
      <dgm:spPr/>
    </dgm:pt>
    <dgm:pt modelId="{AAB3E0AD-C9BC-4378-8F39-526F49B004DF}" type="pres">
      <dgm:prSet presAssocID="{ABCBDEDE-FAC1-437E-8F19-7C90B17A991C}" presName="parentTextArrow" presStyleLbl="node1" presStyleIdx="4" presStyleCnt="7"/>
      <dgm:spPr/>
      <dgm:t>
        <a:bodyPr/>
        <a:lstStyle/>
        <a:p>
          <a:endParaRPr lang="en-US"/>
        </a:p>
      </dgm:t>
    </dgm:pt>
    <dgm:pt modelId="{1FCD70C8-9E5B-4422-B2D3-3FB1B5FE6EA5}" type="pres">
      <dgm:prSet presAssocID="{7895BC6A-5904-4581-8EAE-CCAA1286A3BF}" presName="sp" presStyleCnt="0"/>
      <dgm:spPr/>
    </dgm:pt>
    <dgm:pt modelId="{DE17F864-9837-464F-BBE9-EF9926FB557D}" type="pres">
      <dgm:prSet presAssocID="{EAD3AFCD-4642-40A8-97EE-73ED5A8651FF}" presName="arrowAndChildren" presStyleCnt="0"/>
      <dgm:spPr/>
    </dgm:pt>
    <dgm:pt modelId="{C7F3CFC6-FF92-494D-B8AA-C3824C7E0B47}" type="pres">
      <dgm:prSet presAssocID="{EAD3AFCD-4642-40A8-97EE-73ED5A8651FF}" presName="parentTextArrow" presStyleLbl="node1" presStyleIdx="5" presStyleCnt="7"/>
      <dgm:spPr/>
      <dgm:t>
        <a:bodyPr/>
        <a:lstStyle/>
        <a:p>
          <a:endParaRPr lang="en-US"/>
        </a:p>
      </dgm:t>
    </dgm:pt>
    <dgm:pt modelId="{C5140E51-FFC8-47AB-BBC9-8F6E47AA35BD}" type="pres">
      <dgm:prSet presAssocID="{B2D0D67E-064E-44A2-91EA-61CF595951E0}" presName="sp" presStyleCnt="0"/>
      <dgm:spPr/>
    </dgm:pt>
    <dgm:pt modelId="{AD19A363-8E75-4A99-93B3-A5220965B4BB}" type="pres">
      <dgm:prSet presAssocID="{629F16F3-99BF-4760-819B-81E4CE2FCCD2}" presName="arrowAndChildren" presStyleCnt="0"/>
      <dgm:spPr/>
    </dgm:pt>
    <dgm:pt modelId="{5015B789-8E3C-4F04-B8F8-DFB0504D1C3E}" type="pres">
      <dgm:prSet presAssocID="{629F16F3-99BF-4760-819B-81E4CE2FCCD2}" presName="parentTextArrow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505D831B-45A0-4788-AB50-471E91FFEA53}" srcId="{1FCB25EB-DF9F-4113-A2E8-98B092FA9F5F}" destId="{EAD3AFCD-4642-40A8-97EE-73ED5A8651FF}" srcOrd="1" destOrd="0" parTransId="{95BD3241-28A9-43CB-9676-BF2567CEA59C}" sibTransId="{7895BC6A-5904-4581-8EAE-CCAA1286A3BF}"/>
    <dgm:cxn modelId="{11D04CD4-D8DE-4CA5-8B95-07396221181B}" type="presOf" srcId="{ABCBDEDE-FAC1-437E-8F19-7C90B17A991C}" destId="{AAB3E0AD-C9BC-4378-8F39-526F49B004DF}" srcOrd="0" destOrd="0" presId="urn:microsoft.com/office/officeart/2005/8/layout/process4"/>
    <dgm:cxn modelId="{696EC13A-318B-4F22-B265-BCD9C43ACB48}" srcId="{1FCB25EB-DF9F-4113-A2E8-98B092FA9F5F}" destId="{77646082-E3C0-4C5B-B4FB-E3471D01F709}" srcOrd="6" destOrd="0" parTransId="{1406401F-74B7-4E9D-91AB-13C76762202A}" sibTransId="{C450D873-6848-471F-9482-73D91645079A}"/>
    <dgm:cxn modelId="{69F02B9D-78F0-4E99-BD47-D04AAAC4CA4F}" type="presOf" srcId="{7E0D1670-5068-438B-8148-C0A87ECF60D5}" destId="{5A4DC730-89D5-4CDF-858C-63FB2F142948}" srcOrd="0" destOrd="0" presId="urn:microsoft.com/office/officeart/2005/8/layout/process4"/>
    <dgm:cxn modelId="{9404BC9B-5B39-4F09-B746-FC3EF0D230E2}" type="presOf" srcId="{1FCB25EB-DF9F-4113-A2E8-98B092FA9F5F}" destId="{157C4AE0-003C-44D7-A5C6-6A15499BF163}" srcOrd="0" destOrd="0" presId="urn:microsoft.com/office/officeart/2005/8/layout/process4"/>
    <dgm:cxn modelId="{FA41B0FB-54E5-4B93-A5D6-20CDD9ABD1CD}" srcId="{1FCB25EB-DF9F-4113-A2E8-98B092FA9F5F}" destId="{EE9E17E3-4A96-47FA-8AC7-4B829ED64DBD}" srcOrd="3" destOrd="0" parTransId="{775FF3BE-FC3B-4D6C-9765-D0C20FC56819}" sibTransId="{C9FDAD4E-D9F0-41A0-A676-202A6CBC34AF}"/>
    <dgm:cxn modelId="{F1794398-EB92-4720-83FE-D4C498F7CE8A}" type="presOf" srcId="{EAD3AFCD-4642-40A8-97EE-73ED5A8651FF}" destId="{C7F3CFC6-FF92-494D-B8AA-C3824C7E0B47}" srcOrd="0" destOrd="0" presId="urn:microsoft.com/office/officeart/2005/8/layout/process4"/>
    <dgm:cxn modelId="{F6BE2D4D-1720-4531-B90D-7700598D7ADF}" type="presOf" srcId="{EE9E17E3-4A96-47FA-8AC7-4B829ED64DBD}" destId="{A5642F33-8EBB-44DF-972E-39B620AC46EA}" srcOrd="0" destOrd="0" presId="urn:microsoft.com/office/officeart/2005/8/layout/process4"/>
    <dgm:cxn modelId="{13F09CBE-1BCC-4649-AF3C-348D8D0302B1}" srcId="{1FCB25EB-DF9F-4113-A2E8-98B092FA9F5F}" destId="{E0A09621-51DC-4120-A66B-959EE4B03687}" srcOrd="4" destOrd="0" parTransId="{40A2F194-E4DB-4682-B415-3EA8EC7E6CD0}" sibTransId="{9EED3387-EF93-42E3-ACA3-0A51D5E5BB62}"/>
    <dgm:cxn modelId="{0155333C-6027-4DD4-A717-5E4C005FCB63}" srcId="{1FCB25EB-DF9F-4113-A2E8-98B092FA9F5F}" destId="{629F16F3-99BF-4760-819B-81E4CE2FCCD2}" srcOrd="0" destOrd="0" parTransId="{C4E0A382-E67A-4B39-8AB5-A5C3D2FD5092}" sibTransId="{B2D0D67E-064E-44A2-91EA-61CF595951E0}"/>
    <dgm:cxn modelId="{12E6475E-FD67-4993-A450-7B99B590960C}" srcId="{1FCB25EB-DF9F-4113-A2E8-98B092FA9F5F}" destId="{ABCBDEDE-FAC1-437E-8F19-7C90B17A991C}" srcOrd="2" destOrd="0" parTransId="{878CC7B3-8CE6-4680-AC2D-20BC3360F64B}" sibTransId="{E82DEB20-88B3-4EEC-AE33-FDE456922527}"/>
    <dgm:cxn modelId="{A7AF5F17-8667-4FBE-A648-AC2FBDB41AC7}" type="presOf" srcId="{77646082-E3C0-4C5B-B4FB-E3471D01F709}" destId="{EF472CD9-465E-4723-9C29-439CE9611379}" srcOrd="0" destOrd="0" presId="urn:microsoft.com/office/officeart/2005/8/layout/process4"/>
    <dgm:cxn modelId="{384F7A03-EE15-46C2-8C3A-F861BA0B6081}" type="presOf" srcId="{629F16F3-99BF-4760-819B-81E4CE2FCCD2}" destId="{5015B789-8E3C-4F04-B8F8-DFB0504D1C3E}" srcOrd="0" destOrd="0" presId="urn:microsoft.com/office/officeart/2005/8/layout/process4"/>
    <dgm:cxn modelId="{FF00DFDB-EF0F-417A-B8A2-E50FC6F7EDE0}" type="presOf" srcId="{E0A09621-51DC-4120-A66B-959EE4B03687}" destId="{A7C99422-4468-4BB4-AEA1-D5F7FA35DA16}" srcOrd="0" destOrd="0" presId="urn:microsoft.com/office/officeart/2005/8/layout/process4"/>
    <dgm:cxn modelId="{B1CAE807-3685-4F45-B374-21B9A26AD584}" srcId="{1FCB25EB-DF9F-4113-A2E8-98B092FA9F5F}" destId="{7E0D1670-5068-438B-8148-C0A87ECF60D5}" srcOrd="5" destOrd="0" parTransId="{C3767C0C-1B88-47B7-99C3-7B31E70C1838}" sibTransId="{828AE0CC-9CE9-4AC6-AFEF-3F1D57170E19}"/>
    <dgm:cxn modelId="{1AE5889C-5CED-45D9-AAE8-EAF6F5A16565}" type="presParOf" srcId="{157C4AE0-003C-44D7-A5C6-6A15499BF163}" destId="{16CB086D-5AD1-4B5E-A90A-53D3A0E7DB7A}" srcOrd="0" destOrd="0" presId="urn:microsoft.com/office/officeart/2005/8/layout/process4"/>
    <dgm:cxn modelId="{0224CB38-1636-4288-AB46-CE2969FB05C9}" type="presParOf" srcId="{16CB086D-5AD1-4B5E-A90A-53D3A0E7DB7A}" destId="{EF472CD9-465E-4723-9C29-439CE9611379}" srcOrd="0" destOrd="0" presId="urn:microsoft.com/office/officeart/2005/8/layout/process4"/>
    <dgm:cxn modelId="{824B8994-B5AA-468A-9D37-5C6569BED20A}" type="presParOf" srcId="{157C4AE0-003C-44D7-A5C6-6A15499BF163}" destId="{CCA98440-3455-4385-8BEE-4A8B02DA402B}" srcOrd="1" destOrd="0" presId="urn:microsoft.com/office/officeart/2005/8/layout/process4"/>
    <dgm:cxn modelId="{FE95D526-B60C-4540-95CB-B3B430B32048}" type="presParOf" srcId="{157C4AE0-003C-44D7-A5C6-6A15499BF163}" destId="{8EC4D815-14E6-472E-946E-A5A4CA0E5BFD}" srcOrd="2" destOrd="0" presId="urn:microsoft.com/office/officeart/2005/8/layout/process4"/>
    <dgm:cxn modelId="{1B393E39-C4AB-4026-B4A7-857651D4708F}" type="presParOf" srcId="{8EC4D815-14E6-472E-946E-A5A4CA0E5BFD}" destId="{5A4DC730-89D5-4CDF-858C-63FB2F142948}" srcOrd="0" destOrd="0" presId="urn:microsoft.com/office/officeart/2005/8/layout/process4"/>
    <dgm:cxn modelId="{27FD4FC4-1E36-49EF-A135-C9FCBA841118}" type="presParOf" srcId="{157C4AE0-003C-44D7-A5C6-6A15499BF163}" destId="{C8357E22-FC36-432A-999A-5B1B3FED4C14}" srcOrd="3" destOrd="0" presId="urn:microsoft.com/office/officeart/2005/8/layout/process4"/>
    <dgm:cxn modelId="{B91158A0-2F39-4EDC-B510-1F89DF96D130}" type="presParOf" srcId="{157C4AE0-003C-44D7-A5C6-6A15499BF163}" destId="{2B2CA659-E9A9-4290-A4AD-D689B73EB6FF}" srcOrd="4" destOrd="0" presId="urn:microsoft.com/office/officeart/2005/8/layout/process4"/>
    <dgm:cxn modelId="{397E4614-5D49-4FE2-AB4B-61C9CAC7E8A9}" type="presParOf" srcId="{2B2CA659-E9A9-4290-A4AD-D689B73EB6FF}" destId="{A7C99422-4468-4BB4-AEA1-D5F7FA35DA16}" srcOrd="0" destOrd="0" presId="urn:microsoft.com/office/officeart/2005/8/layout/process4"/>
    <dgm:cxn modelId="{F4EBBA3E-AA9F-449C-BAC0-43660A718722}" type="presParOf" srcId="{157C4AE0-003C-44D7-A5C6-6A15499BF163}" destId="{A0E57C03-053D-4F68-BE83-10A2AC47D4FB}" srcOrd="5" destOrd="0" presId="urn:microsoft.com/office/officeart/2005/8/layout/process4"/>
    <dgm:cxn modelId="{411F55C8-6C8B-40EC-8F6B-544F0F535B01}" type="presParOf" srcId="{157C4AE0-003C-44D7-A5C6-6A15499BF163}" destId="{85E183E1-9E77-4E46-92B0-C50A29FBF591}" srcOrd="6" destOrd="0" presId="urn:microsoft.com/office/officeart/2005/8/layout/process4"/>
    <dgm:cxn modelId="{C582D039-8BBF-4CA7-9FF7-B85186FC6006}" type="presParOf" srcId="{85E183E1-9E77-4E46-92B0-C50A29FBF591}" destId="{A5642F33-8EBB-44DF-972E-39B620AC46EA}" srcOrd="0" destOrd="0" presId="urn:microsoft.com/office/officeart/2005/8/layout/process4"/>
    <dgm:cxn modelId="{FE29F4ED-33F6-4211-A354-BA8B65EA1698}" type="presParOf" srcId="{157C4AE0-003C-44D7-A5C6-6A15499BF163}" destId="{83CD23E5-CC50-4AC4-840D-0E379FCE4753}" srcOrd="7" destOrd="0" presId="urn:microsoft.com/office/officeart/2005/8/layout/process4"/>
    <dgm:cxn modelId="{D87BAD91-D62E-4E7B-9AC1-13015B3DD7BC}" type="presParOf" srcId="{157C4AE0-003C-44D7-A5C6-6A15499BF163}" destId="{F5102885-5D29-411F-9319-D3A2F9E223B7}" srcOrd="8" destOrd="0" presId="urn:microsoft.com/office/officeart/2005/8/layout/process4"/>
    <dgm:cxn modelId="{669F9762-C813-49AD-8A5F-FD6DE44EB590}" type="presParOf" srcId="{F5102885-5D29-411F-9319-D3A2F9E223B7}" destId="{AAB3E0AD-C9BC-4378-8F39-526F49B004DF}" srcOrd="0" destOrd="0" presId="urn:microsoft.com/office/officeart/2005/8/layout/process4"/>
    <dgm:cxn modelId="{93E7012B-DBBC-44A9-AFAE-321E7762B7CB}" type="presParOf" srcId="{157C4AE0-003C-44D7-A5C6-6A15499BF163}" destId="{1FCD70C8-9E5B-4422-B2D3-3FB1B5FE6EA5}" srcOrd="9" destOrd="0" presId="urn:microsoft.com/office/officeart/2005/8/layout/process4"/>
    <dgm:cxn modelId="{32D35529-697D-47CC-B432-E79A7108FAB7}" type="presParOf" srcId="{157C4AE0-003C-44D7-A5C6-6A15499BF163}" destId="{DE17F864-9837-464F-BBE9-EF9926FB557D}" srcOrd="10" destOrd="0" presId="urn:microsoft.com/office/officeart/2005/8/layout/process4"/>
    <dgm:cxn modelId="{A8E65925-27BE-4354-BCA0-4B84A3036758}" type="presParOf" srcId="{DE17F864-9837-464F-BBE9-EF9926FB557D}" destId="{C7F3CFC6-FF92-494D-B8AA-C3824C7E0B47}" srcOrd="0" destOrd="0" presId="urn:microsoft.com/office/officeart/2005/8/layout/process4"/>
    <dgm:cxn modelId="{76F94DA6-2150-41C6-9C91-DC9952BEFD40}" type="presParOf" srcId="{157C4AE0-003C-44D7-A5C6-6A15499BF163}" destId="{C5140E51-FFC8-47AB-BBC9-8F6E47AA35BD}" srcOrd="11" destOrd="0" presId="urn:microsoft.com/office/officeart/2005/8/layout/process4"/>
    <dgm:cxn modelId="{F54023FC-91B4-4664-83D2-4FFF609395D6}" type="presParOf" srcId="{157C4AE0-003C-44D7-A5C6-6A15499BF163}" destId="{AD19A363-8E75-4A99-93B3-A5220965B4BB}" srcOrd="12" destOrd="0" presId="urn:microsoft.com/office/officeart/2005/8/layout/process4"/>
    <dgm:cxn modelId="{9439B137-F2B1-485E-8B91-4908CA343FE1}" type="presParOf" srcId="{AD19A363-8E75-4A99-93B3-A5220965B4BB}" destId="{5015B789-8E3C-4F04-B8F8-DFB0504D1C3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72CD9-465E-4723-9C29-439CE9611379}">
      <dsp:nvSpPr>
        <dsp:cNvPr id="0" name=""/>
        <dsp:cNvSpPr/>
      </dsp:nvSpPr>
      <dsp:spPr>
        <a:xfrm>
          <a:off x="0" y="4608146"/>
          <a:ext cx="8229600" cy="50426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baseline="0"/>
            <a:t>Представление отчета за хозяйственный год в Коммерческий регистр</a:t>
          </a:r>
          <a:endParaRPr lang="ru" sz="1600" b="1" kern="1200" dirty="0"/>
        </a:p>
      </dsp:txBody>
      <dsp:txXfrm>
        <a:off x="0" y="4608146"/>
        <a:ext cx="8229600" cy="504266"/>
      </dsp:txXfrm>
    </dsp:sp>
    <dsp:sp modelId="{5A4DC730-89D5-4CDF-858C-63FB2F142948}">
      <dsp:nvSpPr>
        <dsp:cNvPr id="0" name=""/>
        <dsp:cNvSpPr/>
      </dsp:nvSpPr>
      <dsp:spPr>
        <a:xfrm rot="10800000">
          <a:off x="0" y="3840147"/>
          <a:ext cx="8229600" cy="775562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baseline="0"/>
            <a:t>Утверждение на общем собрании</a:t>
          </a:r>
          <a:endParaRPr lang="ru" sz="1600" b="1" kern="1200" dirty="0"/>
        </a:p>
      </dsp:txBody>
      <dsp:txXfrm rot="10800000">
        <a:off x="0" y="3840147"/>
        <a:ext cx="8229600" cy="503937"/>
      </dsp:txXfrm>
    </dsp:sp>
    <dsp:sp modelId="{A7C99422-4468-4BB4-AEA1-D5F7FA35DA16}">
      <dsp:nvSpPr>
        <dsp:cNvPr id="0" name=""/>
        <dsp:cNvSpPr/>
      </dsp:nvSpPr>
      <dsp:spPr>
        <a:xfrm rot="10800000">
          <a:off x="0" y="3072149"/>
          <a:ext cx="8229600" cy="775562"/>
        </a:xfrm>
        <a:prstGeom prst="upArrowCallou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baseline="0"/>
            <a:t>Предложение о распределении прибыли или покрытии убытков за хозяйственный год</a:t>
          </a:r>
          <a:endParaRPr lang="ru" sz="1600" b="1" kern="1200" dirty="0"/>
        </a:p>
      </dsp:txBody>
      <dsp:txXfrm rot="10800000">
        <a:off x="0" y="3072149"/>
        <a:ext cx="8229600" cy="503937"/>
      </dsp:txXfrm>
    </dsp:sp>
    <dsp:sp modelId="{A5642F33-8EBB-44DF-972E-39B620AC46EA}">
      <dsp:nvSpPr>
        <dsp:cNvPr id="0" name=""/>
        <dsp:cNvSpPr/>
      </dsp:nvSpPr>
      <dsp:spPr>
        <a:xfrm rot="10800000">
          <a:off x="0" y="2304150"/>
          <a:ext cx="8229600" cy="775562"/>
        </a:xfrm>
        <a:prstGeom prst="upArrowCallou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baseline="0"/>
            <a:t>Отчет присяжного аудитора</a:t>
          </a:r>
          <a:endParaRPr lang="ru" sz="1600" b="1" kern="1200" dirty="0"/>
        </a:p>
      </dsp:txBody>
      <dsp:txXfrm rot="10800000">
        <a:off x="0" y="2304150"/>
        <a:ext cx="8229600" cy="503937"/>
      </dsp:txXfrm>
    </dsp:sp>
    <dsp:sp modelId="{AAB3E0AD-C9BC-4378-8F39-526F49B004DF}">
      <dsp:nvSpPr>
        <dsp:cNvPr id="0" name=""/>
        <dsp:cNvSpPr/>
      </dsp:nvSpPr>
      <dsp:spPr>
        <a:xfrm rot="10800000">
          <a:off x="0" y="1536151"/>
          <a:ext cx="8229600" cy="775562"/>
        </a:xfrm>
        <a:prstGeom prst="upArrowCallou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baseline="0" dirty="0"/>
            <a:t>Одобрение отчета за хозяйственный год на правлении</a:t>
          </a:r>
          <a:endParaRPr lang="ru" sz="1600" b="1" kern="1200" dirty="0"/>
        </a:p>
      </dsp:txBody>
      <dsp:txXfrm rot="10800000">
        <a:off x="0" y="1536151"/>
        <a:ext cx="8229600" cy="503937"/>
      </dsp:txXfrm>
    </dsp:sp>
    <dsp:sp modelId="{C7F3CFC6-FF92-494D-B8AA-C3824C7E0B47}">
      <dsp:nvSpPr>
        <dsp:cNvPr id="0" name=""/>
        <dsp:cNvSpPr/>
      </dsp:nvSpPr>
      <dsp:spPr>
        <a:xfrm rot="10800000">
          <a:off x="0" y="768153"/>
          <a:ext cx="8229600" cy="775562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baseline="0" dirty="0"/>
            <a:t>Отчет о деятельности</a:t>
          </a:r>
          <a:endParaRPr lang="ru" sz="1600" b="1" kern="1200" dirty="0"/>
        </a:p>
      </dsp:txBody>
      <dsp:txXfrm rot="10800000">
        <a:off x="0" y="768153"/>
        <a:ext cx="8229600" cy="503937"/>
      </dsp:txXfrm>
    </dsp:sp>
    <dsp:sp modelId="{5015B789-8E3C-4F04-B8F8-DFB0504D1C3E}">
      <dsp:nvSpPr>
        <dsp:cNvPr id="0" name=""/>
        <dsp:cNvSpPr/>
      </dsp:nvSpPr>
      <dsp:spPr>
        <a:xfrm rot="10800000">
          <a:off x="0" y="154"/>
          <a:ext cx="8229600" cy="775562"/>
        </a:xfrm>
        <a:prstGeom prst="upArrowCallou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none" kern="1200" baseline="0" dirty="0"/>
            <a:t>Годовой бухгалтерский отчет</a:t>
          </a:r>
          <a:endParaRPr lang="ru" sz="1600" b="1" kern="1200" dirty="0"/>
        </a:p>
      </dsp:txBody>
      <dsp:txXfrm rot="10800000">
        <a:off x="0" y="154"/>
        <a:ext cx="8229600" cy="503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dirty="0"/>
              <a:t>Alustava Ettevõtja Baaskoolitus</a:t>
            </a:r>
          </a:p>
          <a:p>
            <a:r>
              <a:rPr lang="fi-FI" i="1" dirty="0"/>
              <a:t>BDA Consulting/www.bda.ee 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C7902-464B-420C-9588-33BC844DB8C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15690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D08A8-3525-44B7-B508-7FD964E4DD50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DBBD1-8453-4BC6-B75C-99AB5746A16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680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3234667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riigiteataja.ee/akt/958541" TargetMode="External"/><Relationship Id="rId5" Type="http://schemas.openxmlformats.org/officeDocument/2006/relationships/hyperlink" Target="https://www.riigiteataja.ee/akt/13163257" TargetMode="External"/><Relationship Id="rId4" Type="http://schemas.openxmlformats.org/officeDocument/2006/relationships/hyperlink" Target="https://www.riigiteataja.ee/akt/130122015004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30122015004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riigiteataja.ee/akt/13234667" TargetMode="External"/><Relationship Id="rId4" Type="http://schemas.openxmlformats.org/officeDocument/2006/relationships/hyperlink" Target="https://www.riigiteataja.ee/akt/12980413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30122015004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riigiteataja.ee/akt/13234667" TargetMode="External"/><Relationship Id="rId4" Type="http://schemas.openxmlformats.org/officeDocument/2006/relationships/hyperlink" Target="https://www.riigiteataja.ee/akt/12980413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30122015004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30122015004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30122015004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14032011004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13122011001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mta.ee/ariklient/registreerimine-ettevotlus/tootamine/tootamise-lopetamine" TargetMode="External"/><Relationship Id="rId13" Type="http://schemas.openxmlformats.org/officeDocument/2006/relationships/hyperlink" Target="http://www.emta.ee/sites/default/files/ariklient/registreerimine-ettevotlus/tootamine/csv_naidisfail_versioon_3.0.xlsx" TargetMode="External"/><Relationship Id="rId3" Type="http://schemas.openxmlformats.org/officeDocument/2006/relationships/hyperlink" Target="http://www.emta.ee/ariklient/registreerimine-ettevotlus/tootamine/tootamise-registreerimine" TargetMode="External"/><Relationship Id="rId7" Type="http://schemas.openxmlformats.org/officeDocument/2006/relationships/hyperlink" Target="http://www.emta.ee/ariklient/registreerimine-ettevotlus/tootamine/tootamise-peatamine" TargetMode="External"/><Relationship Id="rId12" Type="http://schemas.openxmlformats.org/officeDocument/2006/relationships/hyperlink" Target="http://www.emta.ee/sites/default/files/ariklient/registreerimine-ettevotlus/tootamine/tootamise_registreerimine_csv_failist_versioon_3.0.pdf" TargetMode="External"/><Relationship Id="rId2" Type="http://schemas.openxmlformats.org/officeDocument/2006/relationships/slide" Target="../slides/slide27.xml"/><Relationship Id="rId16" Type="http://schemas.openxmlformats.org/officeDocument/2006/relationships/hyperlink" Target="https://www.riigiteataja.ee/akt/116042014002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emta.ee/ariklient/registreerimine-ettevotlus/tootamine/tahtajalise-tootamise-muutmine-tahtajatuks" TargetMode="External"/><Relationship Id="rId11" Type="http://schemas.openxmlformats.org/officeDocument/2006/relationships/hyperlink" Target="http://www.emta.ee/emta_login/nojs" TargetMode="External"/><Relationship Id="rId5" Type="http://schemas.openxmlformats.org/officeDocument/2006/relationships/hyperlink" Target="http://www.emta.ee/ariklient/registreerimine-ettevotlus/tootamine/tootamise-registreerimine-lihtsustatud-korras" TargetMode="External"/><Relationship Id="rId15" Type="http://schemas.openxmlformats.org/officeDocument/2006/relationships/hyperlink" Target="http://www.emta.ee/et/teenindusburood-ja-tollipunktid" TargetMode="External"/><Relationship Id="rId10" Type="http://schemas.openxmlformats.org/officeDocument/2006/relationships/hyperlink" Target="http://www.emta.ee/ariklient/registreerimine-ettevotlus/tootamine/tootamiste-uleviimine" TargetMode="External"/><Relationship Id="rId4" Type="http://schemas.openxmlformats.org/officeDocument/2006/relationships/hyperlink" Target="http://www.emta.ee/et/ariklient/registreerimine-ettevotlus/tootamine/valismaalase-tootamise-registreerimine" TargetMode="External"/><Relationship Id="rId9" Type="http://schemas.openxmlformats.org/officeDocument/2006/relationships/hyperlink" Target="http://www.emta.ee/ariklient/registreerimine-ettevotlus/tootamine/andmete-muutmine-ja-parandamine" TargetMode="External"/><Relationship Id="rId14" Type="http://schemas.openxmlformats.org/officeDocument/2006/relationships/hyperlink" Target="http://www.emta.ee/ariklient/registreerimine-ettevotlus/tootamine/masin-masin-liidese-tehniline-spetsifikatsioon-ja" TargetMode="Externa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iigiteataja.ee/akt/13332289" TargetMode="External"/><Relationship Id="rId3" Type="http://schemas.openxmlformats.org/officeDocument/2006/relationships/hyperlink" Target="https://www.riigiteataja.ee/akt/13120899" TargetMode="External"/><Relationship Id="rId7" Type="http://schemas.openxmlformats.org/officeDocument/2006/relationships/hyperlink" Target="https://www.riigiteataja.ee/akt/123122013001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riigiteataja.ee/akt/13145414" TargetMode="External"/><Relationship Id="rId11" Type="http://schemas.openxmlformats.org/officeDocument/2006/relationships/hyperlink" Target="https://www.riigiteataja.ee/akt/12846051" TargetMode="External"/><Relationship Id="rId5" Type="http://schemas.openxmlformats.org/officeDocument/2006/relationships/hyperlink" Target="https://www.riigiteataja.ee/akt/106072012001" TargetMode="External"/><Relationship Id="rId10" Type="http://schemas.openxmlformats.org/officeDocument/2006/relationships/hyperlink" Target="https://www.riigiteataja.ee/akt/13183163" TargetMode="External"/><Relationship Id="rId4" Type="http://schemas.openxmlformats.org/officeDocument/2006/relationships/hyperlink" Target="https://www.riigiteataja.ee/akt/73040" TargetMode="External"/><Relationship Id="rId9" Type="http://schemas.openxmlformats.org/officeDocument/2006/relationships/hyperlink" Target="https://www.riigiteataja.ee/akt/12768184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06072012001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iigiteataja.ee/akt/1044394" TargetMode="External"/><Relationship Id="rId3" Type="http://schemas.openxmlformats.org/officeDocument/2006/relationships/hyperlink" Target="https://www.riigiteataja.ee/akt/126032013001" TargetMode="External"/><Relationship Id="rId7" Type="http://schemas.openxmlformats.org/officeDocument/2006/relationships/hyperlink" Target="https://www.riigiteataja.ee/akt/13307470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riigiteataja.ee/akt/106072012001" TargetMode="External"/><Relationship Id="rId5" Type="http://schemas.openxmlformats.org/officeDocument/2006/relationships/hyperlink" Target="https://www.riigiteataja.ee/akt/13120899" TargetMode="External"/><Relationship Id="rId4" Type="http://schemas.openxmlformats.org/officeDocument/2006/relationships/hyperlink" Target="https://www.riigiteataja.ee/akt/123122013001" TargetMode="External"/><Relationship Id="rId9" Type="http://schemas.openxmlformats.org/officeDocument/2006/relationships/hyperlink" Target="https://www.riigiteataja.ee/akt/110025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958541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riigiteataja.ee/akt/130122015004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2854467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riigiteataja.ee/akt/13063062" TargetMode="Externa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dyn=110112015013&amp;id=1005703" TargetMode="External"/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riigiteataja.ee/akt/133139" TargetMode="External"/></Relationships>
</file>

<file path=ppt/notesSlides/_rels/notes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ta.ee/et/ariklient/tulu-kulu-kaive-kasum/erisoodustused/selgitused-erisoodustuste-deklaratsiooni-tsd-lisa-4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ta.ee/et/tulu-kulu-kaive-kasum/erisoodustused/soiduauto/erisoodustuse-tekkimine-tooandja-soidukitelt-va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30122015004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riigiteataja.ee/akt/958541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2712201600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riigiteataja.ee/akt/958541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2712201600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2 глава ЗОЧГК ЮРИДИЧЕСКИЕ ЛИЦА </a:t>
            </a:r>
          </a:p>
          <a:p>
            <a:endParaRPr lang="ru" b="1" dirty="0"/>
          </a:p>
          <a:p>
            <a:pPr algn="l" rtl="0"/>
            <a:r>
              <a:rPr lang="ru-RU" b="1" i="0" u="none" baseline="0"/>
              <a:t>ст. 24 Понятие юридического лица</a:t>
            </a:r>
          </a:p>
          <a:p>
            <a:pPr algn="l" rtl="0"/>
            <a:r>
              <a:rPr lang="ru-RU" b="0" i="0" u="none" baseline="0"/>
              <a:t>  Юридическое лицо - это субъект права, созданный на основе закона. Юридическое лицо может быть частноправовым или публично-правовым.</a:t>
            </a:r>
          </a:p>
          <a:p>
            <a:endParaRPr lang="ru" dirty="0"/>
          </a:p>
          <a:p>
            <a:pPr algn="l" rtl="0"/>
            <a:r>
              <a:rPr lang="ru-RU" b="1" i="0" u="none" baseline="0"/>
              <a:t>ст. 25 Частноправовое и публично-правовое юридическое лицо</a:t>
            </a:r>
          </a:p>
          <a:p>
            <a:pPr algn="l" rtl="0"/>
            <a:r>
              <a:rPr lang="ru-RU" b="0" i="0" u="none" baseline="0"/>
              <a:t> (1) Частноправовое юридическое лицо - это юридическое лицо, созданное в частных интересах и на основании действующего в отношении данного вида юридического лица закона Частноправовым юридическим лицом может быть полное товарищество, товарищество на вере, паевое товарищество, акционерное общество, коммерческое объединение, целевое учреждение и некоммерческое объединение.</a:t>
            </a:r>
          </a:p>
          <a:p>
            <a:pPr algn="l" rtl="0"/>
            <a:r>
              <a:rPr lang="ru-RU" b="0" i="0" u="none" baseline="0"/>
              <a:t> (2) Публично-правовое юридическое лицо - это государство, единицы местного самоуправления и другие юридические лица, учрежденные в общественных интересах и на основании закона, касающегося этого юридического лица.</a:t>
            </a:r>
          </a:p>
          <a:p>
            <a:pPr algn="l" rtl="0"/>
            <a:r>
              <a:rPr lang="ru-RU" b="0" i="0" u="none" baseline="0"/>
              <a:t> (3) В отношении государства и единиц местного самоуправления установленное о юридическом лице применяется постольку, поскольку из закона не следует иное.</a:t>
            </a:r>
          </a:p>
          <a:p>
            <a:pPr algn="l" rtl="0"/>
            <a:r>
              <a:rPr lang="ru-RU" b="0" i="0" u="none" baseline="0"/>
              <a:t> (4) Публично-правовое юридическое лицо не может иметь гражданских прав и обязанностей, которые противоречат его целям.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2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683570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14  Составление отчета за хозяйственный год</a:t>
            </a:r>
          </a:p>
          <a:p>
            <a:pPr algn="l" rtl="0"/>
            <a:r>
              <a:rPr lang="ru-RU" b="0" i="0" u="none" baseline="0"/>
              <a:t> (1) Лицо, обязанное вести бухгалтерский учет, должно составить отчет за истекший хозяйственный год, состоящий из годового бухгалтерского отчета и отчета о деятельности.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 2009, 54, 363</a:t>
            </a:r>
            <a:r>
              <a:rPr lang="ru-RU" b="0" i="0" u="none" baseline="0"/>
              <a:t> - вст. в силу 01.01.2010] </a:t>
            </a:r>
          </a:p>
          <a:p>
            <a:pPr algn="l" rtl="0"/>
            <a:r>
              <a:rPr lang="ru-RU" b="0" i="0" u="none" baseline="0"/>
              <a:t> (1</a:t>
            </a:r>
            <a:r>
              <a:rPr lang="ru-RU" b="0" i="0" u="none" baseline="30000"/>
              <a:t>1</a:t>
            </a:r>
            <a:r>
              <a:rPr lang="ru-RU" b="0" i="0" u="none" baseline="0"/>
              <a:t>) Микропредприниматель, исходящий в организации финансового учета и финансовой отчетности из добросовестной бухгалтерской практики Эстонии, может составить отчет за хозяйственный год, </a:t>
            </a:r>
            <a:r>
              <a:rPr lang="ru-RU" b="1" i="0" u="none" baseline="0">
                <a:solidFill>
                  <a:srgbClr val="FF0000"/>
                </a:solidFill>
              </a:rPr>
              <a:t>состоящий только из годового бухгалтерского отчета</a:t>
            </a:r>
            <a:r>
              <a:rPr lang="ru-RU" b="0" i="0" u="none" baseline="0"/>
              <a:t>.</a:t>
            </a:r>
          </a:p>
          <a:p>
            <a:pPr algn="l" rtl="0"/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endParaRPr lang="ru" b="1" dirty="0"/>
          </a:p>
          <a:p>
            <a:endParaRPr lang="ru" b="1" dirty="0"/>
          </a:p>
          <a:p>
            <a:pPr algn="l" rtl="0"/>
            <a:r>
              <a:rPr lang="ru-RU" b="1" i="0" u="none" baseline="0"/>
              <a:t>ст. 15  Годовой бухгалтерский отчет</a:t>
            </a:r>
          </a:p>
          <a:p>
            <a:pPr algn="l" rtl="0"/>
            <a:r>
              <a:rPr lang="ru-RU" b="0" i="0" u="none" baseline="0"/>
              <a:t> (1) Цель составления и публикации годового бухгалтерского отчета - в том, чтобы дать пользователю отчета, обладающему достаточными знаниями в области финансов, уместную и правдиво представленную информацию о финансовом положении, финансовых результатах и денежных потоках лица, обязанного вести бухгалтерский учет, которую пользователь отчета мог бы использовать при принятии своих хозяйственных решений.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(2) Годовой бухгалтерский отчет состоит из основных отчетов (баланса, отчета о прибыли, отчета о денежных потоках и отчета об изменениях в собственном капитале) и приложений.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5"/>
              </a:rPr>
              <a:t>RT I 2009, 19, 116</a:t>
            </a:r>
            <a:r>
              <a:rPr lang="ru-RU" b="0" i="0" u="none" baseline="0"/>
              <a:t> - вст. в силу 04.06.2009] </a:t>
            </a:r>
          </a:p>
          <a:p>
            <a:pPr algn="l" rtl="0"/>
            <a:r>
              <a:rPr lang="ru-RU" b="0" i="0" u="none" baseline="0"/>
              <a:t> (2</a:t>
            </a:r>
            <a:r>
              <a:rPr lang="ru-RU" b="0" i="0" u="none" baseline="30000"/>
              <a:t>1</a:t>
            </a:r>
            <a:r>
              <a:rPr lang="ru-RU" b="0" i="0" u="none" baseline="0"/>
              <a:t>) Годовой бухгалтерский отчет исходящего из добросовествной бухгалтерской практики Эстонии микропредпринимателя и мелкого предпринимателя состоит как минимум из двух основных отчетов (баланс, отчет о прибыли) и приложений (в дальнейшем - </a:t>
            </a:r>
            <a:r>
              <a:rPr lang="ru-RU" b="0" i="1" u="none" baseline="0"/>
              <a:t>сокращенный годовой бухгалтерский отчет</a:t>
            </a:r>
            <a:r>
              <a:rPr lang="ru-RU" b="0" i="0" u="none" baseline="0"/>
              <a:t>).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(2</a:t>
            </a:r>
            <a:r>
              <a:rPr lang="ru-RU" b="0" i="0" u="none" baseline="30000"/>
              <a:t>2</a:t>
            </a:r>
            <a:r>
              <a:rPr lang="ru-RU" b="0" i="0" u="none" baseline="0"/>
              <a:t>)  Целью микропредпринимателя при составлении и публикации сокращенного годового бухгалтерского отчета является дать пользователю отчета требуемую настоящим законом информацию о своем финансовом положении и финансовых результатах.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(2</a:t>
            </a:r>
            <a:r>
              <a:rPr lang="ru-RU" b="0" i="0" u="none" baseline="30000"/>
              <a:t>3</a:t>
            </a:r>
            <a:r>
              <a:rPr lang="ru-RU" b="0" i="0" u="none" baseline="0"/>
              <a:t>)Целью мелкого предпринимателя при составлении и публикации сокращенного годового бухгалтерского отчета является дать пользователю отчета, обладающему достаточными знаниями в области финансов, уместную и правдиво представленную информацию о своем финансовом положении и финансовых результатах, которую пользователь отчета мог бы использовать при принятии своих хозяйственных решений.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(3) Основой составления годового бухгалтерского отчета являются хозяйственные операции в хозяйственном году, отраженные в бухгалтерских реестрах, и корректировочные записи.  При составлении годового отчета проводится инвентаризация сальдо имущества и обязательств лица, обязанного вести бухгалтерский учет, и оценка соответствия стоимости отраженных в реестрах имущества и обязательств принципам учета, предусмотренным статьями 16 и 17 настоящего Закона, производятся корректировочные и заключительные записи, а также составляются основные отчеты и приложения к ним.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(4) При выборе принципов учета используемых при составлении годового бухгалтерского отчета и отбора публикуемой информации следует руководствоваться требованиями, установленными статьями 16 и 17 настоящего Закона.</a:t>
            </a:r>
          </a:p>
          <a:p>
            <a:pPr algn="l" rtl="0"/>
            <a:r>
              <a:rPr lang="ru-RU" b="0" i="0" u="none" baseline="0"/>
              <a:t> (5) Годовой бухгалтерский отчет составляется на эстонском языке и данные в нем представляются в официально действующей в Эстонии валюте с указанием использованной при цифровых показателях степени уточнения (например, в тысячах единиц стоимости).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6"/>
              </a:rPr>
              <a:t>RT I 2005, 61, 478</a:t>
            </a:r>
            <a:r>
              <a:rPr lang="ru-RU" b="0" i="0" u="none" baseline="0"/>
              <a:t> - вст. в силу 12.01.2005]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11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236163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24  Отчет о деятельности</a:t>
            </a:r>
          </a:p>
          <a:p>
            <a:pPr algn="l" rtl="0"/>
            <a:r>
              <a:rPr lang="ru-RU" b="0" i="0" u="none" baseline="0"/>
              <a:t> (1) В отчете о деятельности дается обзор деятельности лица, обязанного вести бухгалтерский учет, и обстоятельств, имеющих определяющее значение при оценке финансового положения и хозяйственной деятельности лица, обязанного вести бухгалтерский учет, а также важных событий, происшедших в хозяйственном году, и предполагаемых направлений развития в следующем хозяйственном году. Помимо прочего, отчет о деятельности должен содержать информацию о наличии зарегистрированных в иностранном государстве филиалах лица, обязанного вести бухгалтерский учет.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(2) В отчете о деятельности, помимо прочего, описываются: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1)основные сферы деятельности, группы продукции и услуг;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 2008, 27, 177</a:t>
            </a:r>
            <a:r>
              <a:rPr lang="ru-RU" b="0" i="0" u="none" baseline="0"/>
              <a:t> - вст. в силу 10.07.2008]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 важнейшие осуществленные в отчетном году и планируемые в ближайшем будущем инвестиции;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3)существенные проекты исследовательской деятельности и развития, а также связанные с ними издержки в отчетном году и в последующие годы;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 [недействителен - </a:t>
            </a:r>
            <a:r>
              <a:rPr lang="ru-RU" b="0" i="0" u="none" baseline="0">
                <a:hlinkClick r:id="rId5"/>
              </a:rPr>
              <a:t>RT I 2009, 54, 363</a:t>
            </a:r>
            <a:r>
              <a:rPr lang="ru-RU" b="0" i="0" u="none" baseline="0"/>
              <a:t> - вст. в силу 01.01.2010]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важные события, происшедшие в период составления годового бухгалтерского отчета, которые не отражены в годовом бухгалтерском отчете, но оказывают или могут оказывать влияние на результаты деятельности в последующие хозяйственные годы.</a:t>
            </a:r>
          </a:p>
          <a:p>
            <a:pPr algn="l" rtl="0"/>
            <a:r>
              <a:rPr lang="ru-RU" b="0" i="0" u="none" baseline="0"/>
              <a:t> (3) Лицо, обязанное вести бухгалтерский учет, отчеты которого за хозяйственный год проходят аудиторскую проверку или в соответствии с законом должны проходить аудиторскую проверку, описывает в отчете о деятельности помимо установленного в п.2 настоящей статьи: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общее (макроэкономическое) развитие в сфере дефтельности лица, обязанного вести бухгалтерский учет, и его влияние на его финансовые результаты;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 сезонность коммерческой деятельности или цикличность хозяйственной деятельности лица, обязанного вести бухгалтерский учет;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 сопутствующие деятельности лица, обязанного вести бухгалтерский учет, существенные экологические и социальные воздействия;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 цели и принципы финансовых инструментов для снижения финансовых рисков, а также проявившиеся в хозяйственном году и в период составления отчета риски, связанные с изменениями валютных курсов, процентных ставок и биржевых курсов;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 основные финансовые коэффициенты (относительные величины) за хозяйственный год и предшествовавший ему хозяйственный год и методику их вычисления.</a:t>
            </a:r>
          </a:p>
          <a:p>
            <a:pPr algn="l" rtl="0"/>
            <a:r>
              <a:rPr lang="ru-RU" b="0" i="0" u="none" baseline="0"/>
              <a:t> (4) В случае, если собственный капитал обязанного вести бухгалтерский учет коммерческого товарищества на день баланса не соответствует требованиям, установленным в Коммерческом кодексе, в отчете о деятельности следует отразить планируемые действия по восстановлению собственного капитала.</a:t>
            </a:r>
          </a:p>
          <a:p>
            <a:pPr algn="l" rtl="0"/>
            <a:r>
              <a:rPr lang="ru-RU" b="0" i="0" u="none" baseline="0"/>
              <a:t> (5) В случае, если обязанное вести бухгалтерский учет коммерческое товарищество в течение хозяйственного года приобрело или приняло в качестве гарантии собственные паи или акции, в отчете о деятельности должны быть указаны по приобретенным или принятым в качестве гарантии отчужденным и неотчужденным: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 количество акций или паев и их номинальная стоимость, в случае отсутствия номинальной стоимости - расчетная номинальная стоимость и удельный вес в акционерном или паевом капитале;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суммы, уплаченные за акции или паи, и причина их приобретения или принятия в качестве гарантии.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(6) Крупный предприниматель, который в ст. 13 Закона об аудиторской деятельности назван организацией публичного интереса и количество работников которого по состоянию на день баланса превышало 500 человек, должен, помимо прочего, описать в отчете о деятельности свою бизнес-модель, сопутствующие его деятельности экологические и социальные воздействия, управление человеческими ресурсами, соблюдение прав человека, управление рисками, касающимися борьбы с коррупцией, и применяемую для этого политику и ее результат, приведя очень существенные неденежные показатели результативности.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(7) Если указанные в п.6 настоящей статьи сопутствующие деятельности лица, обязанного вести бухгалтерский учет, экологические и социальные воздействия, управление человеческими ресурсами, соблюдение прав человека и связанная с антикоррупционной борьбой политика описаны в применяемом лицом, обязанном вести бухгалтерский учет, обычае управления товариществом или в другом рамочном документе, в отчете о деятельности следует дать ссылку на соответствующее положение рамочного документа.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12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469612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24  Отчет о деятельности</a:t>
            </a:r>
          </a:p>
          <a:p>
            <a:pPr algn="l" rtl="0"/>
            <a:r>
              <a:rPr lang="ru-RU" b="0" i="0" u="none" baseline="0"/>
              <a:t> (1) В отчете о деятельности дается обзор деятельности лица, обязанного вести бухгалтерский учет, и обстоятельств, имеющих определяющее значение при оценке финансового положения и хозяйственной деятельности лица, обязанного вести бухгалтерский учет, а также важных событий, происшедших в хозяйственном году, и предполагаемых направлений развития в следующем хозяйственном году. Помимо прочего, отчет о деятельности должен содержать информацию о наличии зарегистрированных в иностранном государстве филиалах лица, обязанного вести бухгалтерский учет.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(2) В отчете о деятельности, помимо прочего, описываются: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1)основные сферы деятельности, группы продукции и услуг;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 2008, 27, 177</a:t>
            </a:r>
            <a:r>
              <a:rPr lang="ru-RU" b="0" i="0" u="none" baseline="0"/>
              <a:t> - вст. в силу 10.07.2008]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 важнейшие осуществленные в отчетном году и планируемые в ближайшем будущем инвестиции;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3)существенные проекты исследовательской деятельности и развития, а также связанные с ними издержки в отчетном году и в последующие годы;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 [недействителен - </a:t>
            </a:r>
            <a:r>
              <a:rPr lang="ru-RU" b="0" i="0" u="none" baseline="0">
                <a:hlinkClick r:id="rId5"/>
              </a:rPr>
              <a:t>RT I 2009, 54, 363</a:t>
            </a:r>
            <a:r>
              <a:rPr lang="ru-RU" b="0" i="0" u="none" baseline="0"/>
              <a:t> - вст. в силу 01.01.2010]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важные события, происшедшие в период составления годового бухгалтерского отчета, которые не отражены в годовом бухгалтерском отчете, но оказывают или могут оказывать влияние на результаты деятельности в последующие хозяйственные годы.</a:t>
            </a:r>
          </a:p>
          <a:p>
            <a:pPr algn="l" rtl="0"/>
            <a:r>
              <a:rPr lang="ru-RU" b="0" i="0" u="none" baseline="0"/>
              <a:t> (3) Лицо, обязанное вести бухгалтерский учет, отчеты которого за хозяйственный год проходят аудиторскую проверку или в соответствии с законом должны проходить аудиторскую проверку, описывает в отчете о деятельности помимо установленного в п.2 настоящей статьи: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общее (макроэкономическое) развитие в сфере дефтельности лица, обязанного вести бухгалтерский учет, и его влияние на его финансовые результаты;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 сезонность коммерческой деятельности или цикличность хозяйственной деятельности лица, обязанного вести бухгалтерский учет;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 сопутствующие деятельности лица, обязанного вести бухгалтерский учет, существенные экологические и социальные воздействия;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 цели и принципы финансовых инструментов для снижения финансовых рисков, а также проявившиеся в хозяйственном году и в период составления отчета риски, связанные с изменениями валютных курсов, процентных ставок и биржевых курсов;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 основные финансовые коэффициенты (относительные величины) за хозяйственный год и предшествовавший ему хозяйственный год и методику их вычисления.</a:t>
            </a:r>
          </a:p>
          <a:p>
            <a:pPr algn="l" rtl="0"/>
            <a:r>
              <a:rPr lang="ru-RU" b="0" i="0" u="none" baseline="0"/>
              <a:t> (4) В случае, если собственный капитал обязанного вести бухгалтерский учет коммерческого товарищества на день баланса не соответствует требованиям, установленным в Коммерческом кодексе, в отчете о деятельности следует отразить планируемые действия по восстановлению собственного капитала.</a:t>
            </a:r>
          </a:p>
          <a:p>
            <a:pPr algn="l" rtl="0"/>
            <a:r>
              <a:rPr lang="ru-RU" b="0" i="0" u="none" baseline="0"/>
              <a:t> (5) В случае, если обязанное вести бухгалтерский учет коммерческое товарищество в течение хозяйственного года приобрело или приняло в качестве гарантии собственные паи или акции, в отчете о деятельности должны быть указаны по приобретенным или принятым в качестве гарантии отчужденным и неотчужденным: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 количество акций или паев и их номинальная стоимость, в случае отсутствия номинальной стоимости - расчетная номинальная стоимость и удельный вес в акционерном или паевом капитале;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суммы, уплаченные за акции или паи, и причина их приобретения или принятия в качестве гарантии.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(6) Крупный предприниматель, который в ст. 13 Закона об аудиторской деятельности назван организацией публичного интереса и количество работников которого по состоянию на день баланса превышало 500 человек, должен, помимо прочего, описать в отчете о деятельности свою бизнес-модель, сопутствующие его деятельности экологические и социальные воздействия, управление человеческими ресурсами, соблюдение прав человека, управление рисками, касающимися борьбы с коррупцией, и применяемую для этого политику и ее результат, приведя очень существенные неденежные показатели результативности.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(7) Если указанные в п.6 настоящей статьи сопутствующие деятельности лица, обязанного вести бухгалтерский учет, экологические и социальные воздействия, управление человеческими ресурсами, соблюдение прав человека и связанная с антикоррупционной борьбой политика описаны в применяемом лицом, обязанном вести бухгалтерский учет, обычае управления товариществом или в другом рамочном документе, в отчете о деятельности следует дать ссылку на соответствующее положение рамочного документа.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13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827120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блоке бухгалтерского</a:t>
            </a:r>
            <a:r>
              <a:rPr lang="ru-RU" baseline="0" dirty="0" smtClean="0"/>
              <a:t> отчета рассказать теорию и далее полностью познакомить с формой </a:t>
            </a:r>
            <a:r>
              <a:rPr lang="et-EE" baseline="0" dirty="0" smtClean="0"/>
              <a:t>EAS.</a:t>
            </a:r>
            <a:r>
              <a:rPr lang="ru-RU" baseline="0" dirty="0" smtClean="0"/>
              <a:t> Здесь же объяснить связи между отчетами.</a:t>
            </a:r>
          </a:p>
          <a:p>
            <a:endParaRPr lang="et-EE" baseline="0" dirty="0"/>
          </a:p>
          <a:p>
            <a:r>
              <a:rPr lang="et-EE" b="1" dirty="0"/>
              <a:t>§ 18.  </a:t>
            </a:r>
            <a:r>
              <a:rPr lang="ru-RU" b="1" dirty="0" smtClean="0"/>
              <a:t>Баланс и отчет</a:t>
            </a:r>
            <a:r>
              <a:rPr lang="ru-RU" b="1" baseline="0" dirty="0" smtClean="0"/>
              <a:t> о прибыли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Баланс – это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бухгалтерский отчет, показывающий по состоянию на определенное число финансовое положение (имущество, обязательства и собственный капитал) лица, обязанного вести бухгалтерский учет.</a:t>
            </a:r>
            <a:endParaRPr lang="et-EE" dirty="0"/>
          </a:p>
          <a:p>
            <a:r>
              <a:rPr lang="et-EE" u="sng" dirty="0"/>
              <a:t>RPS § 3:</a:t>
            </a:r>
          </a:p>
          <a:p>
            <a:r>
              <a:rPr lang="et-EE" dirty="0" smtClean="0"/>
              <a:t>1) </a:t>
            </a:r>
            <a:r>
              <a:rPr lang="ru-RU" sz="1400" b="0" dirty="0" smtClean="0">
                <a:solidFill>
                  <a:schemeClr val="tx1"/>
                </a:solidFill>
              </a:rPr>
              <a:t>имущество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et-EE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это находящийся под влиянием лица, обязанного вести бухгалтерский учет, </a:t>
            </a:r>
            <a:r>
              <a:rPr lang="ru-RU" u="none" dirty="0" smtClean="0">
                <a:solidFill>
                  <a:schemeClr val="tx1"/>
                </a:solidFill>
              </a:rPr>
              <a:t>ресурс</a:t>
            </a:r>
            <a:r>
              <a:rPr lang="ru-RU" dirty="0" smtClean="0">
                <a:solidFill>
                  <a:schemeClr val="tx1"/>
                </a:solidFill>
              </a:rPr>
              <a:t>, который </a:t>
            </a:r>
            <a:r>
              <a:rPr lang="ru-RU" sz="1100" dirty="0" smtClean="0">
                <a:solidFill>
                  <a:schemeClr val="tx1"/>
                </a:solidFill>
              </a:rPr>
              <a:t>возник вследствие событий в прошлом и </a:t>
            </a:r>
            <a:r>
              <a:rPr lang="ru-RU" dirty="0" smtClean="0">
                <a:solidFill>
                  <a:schemeClr val="tx1"/>
                </a:solidFill>
              </a:rPr>
              <a:t>который предположительно </a:t>
            </a:r>
            <a:r>
              <a:rPr lang="ru-RU" u="none" dirty="0" smtClean="0">
                <a:solidFill>
                  <a:schemeClr val="tx1"/>
                </a:solidFill>
              </a:rPr>
              <a:t>принесет в будущем экономическую выгоду</a:t>
            </a:r>
            <a:endParaRPr lang="et-EE" u="none" dirty="0" smtClean="0"/>
          </a:p>
          <a:p>
            <a:endParaRPr lang="ru-RU" dirty="0" smtClean="0"/>
          </a:p>
          <a:p>
            <a:r>
              <a:rPr lang="ru-RU" dirty="0" smtClean="0"/>
              <a:t>2)</a:t>
            </a:r>
            <a:r>
              <a:rPr lang="ru-RU" baseline="0" dirty="0" smtClean="0"/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обязательство</a:t>
            </a:r>
            <a:r>
              <a:rPr lang="et-EE" sz="1400" dirty="0" smtClean="0">
                <a:solidFill>
                  <a:schemeClr val="tx1"/>
                </a:solidFill>
              </a:rPr>
              <a:t> </a:t>
            </a:r>
            <a:r>
              <a:rPr lang="et-EE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существующая обязанность лица, обязанного вести бухгалтерский учет, которая в</a:t>
            </a:r>
            <a:r>
              <a:rPr lang="ru-RU" sz="1100" dirty="0" smtClean="0">
                <a:solidFill>
                  <a:schemeClr val="tx1"/>
                </a:solidFill>
              </a:rPr>
              <a:t>ытекает из событий прошлого и </a:t>
            </a:r>
            <a:r>
              <a:rPr lang="ru-RU" dirty="0" smtClean="0">
                <a:solidFill>
                  <a:schemeClr val="tx1"/>
                </a:solidFill>
              </a:rPr>
              <a:t>освобождение от которого предположительно </a:t>
            </a:r>
            <a:r>
              <a:rPr lang="ru-RU" u="none" dirty="0" smtClean="0">
                <a:solidFill>
                  <a:schemeClr val="tx1"/>
                </a:solidFill>
              </a:rPr>
              <a:t>экономически уменьшит полезные ресурсы</a:t>
            </a:r>
            <a:endParaRPr lang="et-EE" u="none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3) собственный капитал – остаточное участие в имуществе лица, обязанного вести бухгалтерский учет, после вычетов всех его обязательств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85D58-1C49-4209-8E49-44FBD0C30FE0}" type="slidenum">
              <a:rPr lang="et-EE" smtClean="0"/>
              <a:pPr/>
              <a:t>14</a:t>
            </a:fld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8726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0" i="0" u="none" baseline="0"/>
              <a:t>Эльмо: Слайды по балансу и отчету о прибыли При этом можно также отметить, что даже если их за них делает бухгалтер, то умение читать финансовые отчеты обеспечивает им способность получать информацию из годовых отчетов конкурента и замечать важные сигналы в своих собственных отчетах.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5585D58-1C49-4209-8E49-44FBD0C30FE0}" type="slidenum">
              <a:rPr/>
              <a:pPr algn="l" rtl="0"/>
              <a:t>15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2342805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0" i="0" u="none" baseline="0"/>
              <a:t>Основные активы, предназначенные для продажи, больше не отражаются в составе оборотных активов</a:t>
            </a:r>
          </a:p>
          <a:p>
            <a:endParaRPr lang="ru" baseline="0" dirty="0"/>
          </a:p>
          <a:p>
            <a:pPr algn="r" rtl="0"/>
            <a:r>
              <a:rPr lang="ru-RU" b="1" i="0" u="none" baseline="0">
                <a:solidFill>
                  <a:srgbClr val="FF0000"/>
                </a:solidFill>
              </a:rPr>
              <a:t>Закон о бухгалтерском учете с 01.01.2016 г.</a:t>
            </a:r>
          </a:p>
          <a:p>
            <a:pPr algn="r" rtl="0"/>
            <a:r>
              <a:rPr lang="ru-RU" b="1" i="0" u="none" baseline="0">
                <a:solidFill>
                  <a:srgbClr val="FF0000"/>
                </a:solidFill>
              </a:rPr>
              <a:t>Приложение 1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Схема баланса</a:t>
            </a:r>
          </a:p>
          <a:p>
            <a:pPr algn="l" rtl="0"/>
            <a:r>
              <a:rPr lang="ru-RU" b="0" i="0" u="none" baseline="0"/>
              <a:t>*Активы</a:t>
            </a:r>
          </a:p>
          <a:p>
            <a:pPr algn="l" rtl="0"/>
            <a:r>
              <a:rPr lang="ru-RU" b="0" i="0" u="none" baseline="0"/>
              <a:t>*Оборотные активы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Денежные средства</a:t>
            </a:r>
          </a:p>
          <a:p>
            <a:pPr algn="l" rtl="0"/>
            <a:r>
              <a:rPr lang="ru-RU" b="1" i="0" u="none" baseline="0"/>
              <a:t>Финансовые инвестиции</a:t>
            </a:r>
          </a:p>
          <a:p>
            <a:pPr algn="l" rtl="0"/>
            <a:r>
              <a:rPr lang="ru-RU" b="1" i="0" u="none" baseline="0"/>
              <a:t>Требования и предоплата</a:t>
            </a:r>
          </a:p>
          <a:p>
            <a:pPr lvl="1" algn="l" rtl="0"/>
            <a:r>
              <a:rPr lang="ru-RU" b="0" i="0" u="none" baseline="0"/>
              <a:t>1.Требования к покупателям</a:t>
            </a:r>
          </a:p>
          <a:p>
            <a:pPr lvl="1" algn="l" rtl="0"/>
            <a:r>
              <a:rPr lang="ru-RU" b="0" i="0" u="none" baseline="0"/>
              <a:t>2.Прочие требования</a:t>
            </a:r>
          </a:p>
          <a:p>
            <a:pPr lvl="1" algn="l" rtl="0"/>
            <a:r>
              <a:rPr lang="ru-RU" b="0" i="0" u="none" baseline="0"/>
              <a:t>3.Предоплата</a:t>
            </a:r>
          </a:p>
          <a:p>
            <a:pPr lvl="1" algn="l" rtl="0"/>
            <a:r>
              <a:rPr lang="ru-RU" b="0" i="0" u="none" baseline="0"/>
              <a:t>4.Предоплата и требования по возврате налога</a:t>
            </a:r>
          </a:p>
          <a:p>
            <a:pPr lvl="0" algn="l" rtl="0"/>
            <a:r>
              <a:rPr lang="ru-RU" b="1" i="0" u="none" baseline="0"/>
              <a:t>Запасы</a:t>
            </a:r>
          </a:p>
          <a:p>
            <a:pPr lvl="1" algn="l" rtl="0"/>
            <a:r>
              <a:rPr lang="ru-RU" b="0" i="0" u="none" baseline="0"/>
              <a:t>1. Сырье и материалы</a:t>
            </a:r>
          </a:p>
          <a:p>
            <a:pPr lvl="1" algn="l" rtl="0"/>
            <a:r>
              <a:rPr lang="ru-RU" b="0" i="0" u="none" baseline="0"/>
              <a:t>2. Незавершенное производство (полуфабрикаты)</a:t>
            </a:r>
          </a:p>
          <a:p>
            <a:pPr lvl="1" algn="l" rtl="0"/>
            <a:r>
              <a:rPr lang="ru-RU" b="0" i="0" u="none" baseline="0"/>
              <a:t>3. Готовая продукция</a:t>
            </a:r>
          </a:p>
          <a:p>
            <a:pPr lvl="1" algn="l" rtl="0"/>
            <a:r>
              <a:rPr lang="ru-RU" b="0" i="0" u="none" baseline="0"/>
              <a:t>4. Товары, купленные для продажи</a:t>
            </a:r>
          </a:p>
          <a:p>
            <a:pPr lvl="1" algn="l" rtl="0"/>
            <a:r>
              <a:rPr lang="ru-RU" b="0" i="0" u="none" baseline="0"/>
              <a:t>5. Предоплата по запасам</a:t>
            </a:r>
          </a:p>
          <a:p>
            <a:pPr algn="l" rtl="0"/>
            <a:r>
              <a:rPr lang="ru-RU" b="1" i="0" u="none" baseline="0"/>
              <a:t>Биологические активы</a:t>
            </a:r>
          </a:p>
          <a:p>
            <a:pPr algn="l" rtl="0"/>
            <a:r>
              <a:rPr lang="ru-RU" b="0" i="0" u="none" baseline="0"/>
              <a:t>*Итого оборотные активы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*Основные активы</a:t>
            </a:r>
          </a:p>
          <a:p>
            <a:pPr algn="l" rtl="0"/>
            <a:r>
              <a:rPr lang="ru-RU" b="1" i="0" u="none" baseline="0"/>
              <a:t>Долгосрочные финансовые инвестиции</a:t>
            </a:r>
          </a:p>
          <a:p>
            <a:pPr lvl="1" algn="l" rtl="0"/>
            <a:r>
              <a:rPr lang="ru-RU" b="0" i="0" u="none" baseline="0"/>
              <a:t>1.Акции и паи дочернего предприятия</a:t>
            </a:r>
          </a:p>
          <a:p>
            <a:pPr lvl="1" algn="l" rtl="0"/>
            <a:r>
              <a:rPr lang="ru-RU" b="0" i="0" u="none" baseline="0"/>
              <a:t>2.Акции и паи аффилированного предприятия</a:t>
            </a:r>
          </a:p>
          <a:p>
            <a:pPr lvl="1" algn="l" rtl="0"/>
            <a:r>
              <a:rPr lang="ru-RU" b="0" i="0" u="none" baseline="0"/>
              <a:t>3.Прочие долгосрочные требования</a:t>
            </a:r>
          </a:p>
          <a:p>
            <a:pPr algn="l" rtl="0"/>
            <a:r>
              <a:rPr lang="ru-RU" b="1" i="0" u="none" baseline="0"/>
              <a:t>Инвестиции в недвижимость</a:t>
            </a:r>
          </a:p>
          <a:p>
            <a:pPr algn="l" rtl="0"/>
            <a:r>
              <a:rPr lang="ru-RU" b="1" i="0" u="none" baseline="0"/>
              <a:t>Основное материальное имущество</a:t>
            </a:r>
          </a:p>
          <a:p>
            <a:pPr lvl="1" algn="l" rtl="0"/>
            <a:r>
              <a:rPr lang="ru-RU" b="0" i="0" u="none" baseline="0"/>
              <a:t>1.Земля</a:t>
            </a:r>
          </a:p>
          <a:p>
            <a:pPr lvl="1" algn="l" rtl="0"/>
            <a:r>
              <a:rPr lang="ru-RU" b="0" i="0" u="none" baseline="0"/>
              <a:t>2.Строения</a:t>
            </a:r>
          </a:p>
          <a:p>
            <a:pPr lvl="1" algn="l" rtl="0"/>
            <a:r>
              <a:rPr lang="ru-RU" b="0" i="0" u="none" baseline="0"/>
              <a:t>3.Машины и оборудование</a:t>
            </a:r>
          </a:p>
          <a:p>
            <a:pPr lvl="1" algn="l" rtl="0"/>
            <a:r>
              <a:rPr lang="ru-RU" b="0" i="0" u="none" baseline="0"/>
              <a:t>4.Прочие материальные активы</a:t>
            </a:r>
          </a:p>
          <a:p>
            <a:pPr lvl="1" algn="l" rtl="0"/>
            <a:r>
              <a:rPr lang="ru-RU" b="0" i="0" u="none" baseline="0"/>
              <a:t>5.Внесенная предоплата и незавершенные проекты</a:t>
            </a:r>
          </a:p>
          <a:p>
            <a:pPr algn="l" rtl="0"/>
            <a:r>
              <a:rPr lang="ru-RU" b="1" i="0" u="none" baseline="0"/>
              <a:t>Биологические активы</a:t>
            </a:r>
          </a:p>
          <a:p>
            <a:pPr algn="l" rtl="0"/>
            <a:r>
              <a:rPr lang="ru-RU" b="1" i="0" u="none" baseline="0"/>
              <a:t> Основное нематериальное имущество</a:t>
            </a:r>
          </a:p>
          <a:p>
            <a:pPr lvl="1" algn="l" rtl="0"/>
            <a:r>
              <a:rPr lang="ru-RU" b="0" i="0" u="none" baseline="0"/>
              <a:t>1. Стоимость фирмы</a:t>
            </a:r>
          </a:p>
          <a:p>
            <a:pPr lvl="1" algn="l" rtl="0"/>
            <a:r>
              <a:rPr lang="ru-RU" b="0" i="0" u="none" baseline="0"/>
              <a:t>2. Расходы на развитие </a:t>
            </a:r>
          </a:p>
          <a:p>
            <a:pPr lvl="1" algn="l" rtl="0"/>
            <a:r>
              <a:rPr lang="ru-RU" b="0" i="0" u="none" baseline="0"/>
              <a:t>3. Прочее основное нематериальное имущество</a:t>
            </a:r>
          </a:p>
          <a:p>
            <a:pPr lvl="1" algn="l" rtl="0"/>
            <a:r>
              <a:rPr lang="ru-RU" b="0" i="0" u="none" baseline="0"/>
              <a:t>4. Внесенная предоплата и незавершенные проекты</a:t>
            </a:r>
          </a:p>
          <a:p>
            <a:pPr algn="l" rtl="0"/>
            <a:r>
              <a:rPr lang="ru-RU" b="0" i="0" u="none" baseline="0"/>
              <a:t>*Итого основное имущество</a:t>
            </a:r>
          </a:p>
          <a:p>
            <a:pPr algn="l" rtl="0"/>
            <a:r>
              <a:rPr lang="ru-RU" b="0" i="0" u="none" baseline="0"/>
              <a:t>*Итого активы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*Обязательства и собственный капитал</a:t>
            </a:r>
          </a:p>
          <a:p>
            <a:pPr algn="l" rtl="0"/>
            <a:r>
              <a:rPr lang="ru-RU" b="0" i="0" u="none" baseline="0"/>
              <a:t>*Обязательства</a:t>
            </a:r>
          </a:p>
          <a:p>
            <a:pPr algn="l" rtl="0"/>
            <a:r>
              <a:rPr lang="ru-RU" b="0" i="0" u="none" baseline="0"/>
              <a:t>*Краткосрочные обязательства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Кредитные обязательства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Задолженность и предоплата</a:t>
            </a:r>
          </a:p>
          <a:p>
            <a:pPr lvl="1" algn="l" rtl="0"/>
            <a:r>
              <a:rPr lang="ru-RU" b="0" i="0" u="none" baseline="0"/>
              <a:t>1.Предоплата покупателей</a:t>
            </a:r>
          </a:p>
          <a:p>
            <a:pPr lvl="1" algn="l" rtl="0"/>
            <a:r>
              <a:rPr lang="ru-RU" b="0" i="0" u="none" baseline="0"/>
              <a:t>2.Задолженность поставщикам</a:t>
            </a:r>
          </a:p>
          <a:p>
            <a:pPr lvl="1" algn="l" rtl="0"/>
            <a:r>
              <a:rPr lang="ru-RU" b="0" i="0" u="none" baseline="0"/>
              <a:t>3.Задолженность по налогам</a:t>
            </a:r>
          </a:p>
          <a:p>
            <a:pPr lvl="1" algn="l" rtl="0"/>
            <a:r>
              <a:rPr lang="ru-RU" b="0" i="0" u="none" baseline="0"/>
              <a:t>4.Прочая задолженность</a:t>
            </a:r>
          </a:p>
          <a:p>
            <a:pPr lvl="1" algn="l" rtl="0"/>
            <a:r>
              <a:rPr lang="ru-RU" b="0" i="0" u="none" baseline="0"/>
              <a:t>5.Прочая предоплата</a:t>
            </a:r>
          </a:p>
          <a:p>
            <a:pPr algn="l" rtl="0"/>
            <a:r>
              <a:rPr lang="ru-RU" b="0" i="0" u="none" baseline="0"/>
              <a:t>* </a:t>
            </a:r>
            <a:r>
              <a:rPr lang="ru-RU" b="1" i="0" u="none" baseline="0"/>
              <a:t>Краткосрочные отчисления</a:t>
            </a:r>
          </a:p>
          <a:p>
            <a:pPr lvl="1" algn="l" rtl="0"/>
            <a:r>
              <a:rPr lang="ru-RU" b="0" i="0" u="none" baseline="0"/>
              <a:t>1.Гарантийные отчисления</a:t>
            </a:r>
          </a:p>
          <a:p>
            <a:pPr lvl="1" algn="l" rtl="0"/>
            <a:r>
              <a:rPr lang="ru-RU" b="0" i="0" u="none" baseline="0"/>
              <a:t>2.Налоговые отчисления</a:t>
            </a:r>
          </a:p>
          <a:p>
            <a:pPr lvl="1" algn="l" rtl="0"/>
            <a:r>
              <a:rPr lang="ru-RU" b="0" i="0" u="none" baseline="0"/>
              <a:t>3.Прочие отчисления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Целевое финансирование</a:t>
            </a:r>
          </a:p>
          <a:p>
            <a:pPr algn="l" rtl="0"/>
            <a:r>
              <a:rPr lang="ru-RU" b="0" i="0" u="none" baseline="0"/>
              <a:t>*Итого краткосрочные обязательства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*Долгосрочные обязательства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Кредитные обязательства</a:t>
            </a:r>
          </a:p>
          <a:p>
            <a:pPr algn="l" rtl="0"/>
            <a:r>
              <a:rPr lang="ru-RU" b="1" i="0" u="none" baseline="0"/>
              <a:t> Задолженность и предоплата</a:t>
            </a:r>
          </a:p>
          <a:p>
            <a:pPr lvl="1" algn="l" rtl="0"/>
            <a:r>
              <a:rPr lang="ru-RU" b="0" i="0" u="none" baseline="0"/>
              <a:t>1.Предоплата покупателей</a:t>
            </a:r>
          </a:p>
          <a:p>
            <a:pPr lvl="1" algn="l" rtl="0"/>
            <a:r>
              <a:rPr lang="ru-RU" b="0" i="0" u="none" baseline="0"/>
              <a:t>2.Задолженность поставщикам</a:t>
            </a:r>
          </a:p>
          <a:p>
            <a:pPr lvl="1" algn="l" rtl="0"/>
            <a:r>
              <a:rPr lang="ru-RU" b="0" i="0" u="none" baseline="0"/>
              <a:t>3.Прочая задолженность</a:t>
            </a:r>
          </a:p>
          <a:p>
            <a:pPr lvl="1" algn="l" rtl="0"/>
            <a:r>
              <a:rPr lang="ru-RU" b="0" i="0" u="none" baseline="0"/>
              <a:t>4.Прочая предоплата</a:t>
            </a:r>
          </a:p>
          <a:p>
            <a:pPr algn="l" rtl="0"/>
            <a:r>
              <a:rPr lang="ru-RU" b="1" i="0" u="none" baseline="0"/>
              <a:t>*Долгосрочные отчисления</a:t>
            </a:r>
          </a:p>
          <a:p>
            <a:pPr lvl="1" algn="l" rtl="0"/>
            <a:r>
              <a:rPr lang="ru-RU" b="0" i="0" u="none" baseline="0"/>
              <a:t>1.Гарантийные отчисления</a:t>
            </a:r>
          </a:p>
          <a:p>
            <a:pPr lvl="1" algn="l" rtl="0"/>
            <a:r>
              <a:rPr lang="ru-RU" b="0" i="0" u="none" baseline="0"/>
              <a:t>2.Налоговые отчисления</a:t>
            </a:r>
          </a:p>
          <a:p>
            <a:pPr lvl="1" algn="l" rtl="0"/>
            <a:r>
              <a:rPr lang="ru-RU" b="0" i="0" u="none" baseline="0"/>
              <a:t>3.Прочие отчисления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Целевое финансирование</a:t>
            </a:r>
          </a:p>
          <a:p>
            <a:pPr algn="l" rtl="0"/>
            <a:r>
              <a:rPr lang="ru-RU" b="0" i="0" u="none" baseline="0"/>
              <a:t>*Итого долгосрочные обязательства</a:t>
            </a:r>
          </a:p>
          <a:p>
            <a:pPr algn="l" rtl="0"/>
            <a:r>
              <a:rPr lang="ru-RU" b="0" i="0" u="none" baseline="0"/>
              <a:t>*Итого обязательства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*Собственный капитал</a:t>
            </a:r>
          </a:p>
          <a:p>
            <a:pPr algn="l" rtl="0"/>
            <a:r>
              <a:rPr lang="ru-RU" b="0" i="0" u="none" baseline="0"/>
              <a:t>Доля меньшинства1</a:t>
            </a:r>
          </a:p>
          <a:p>
            <a:pPr algn="l" rtl="0"/>
            <a:r>
              <a:rPr lang="ru-RU" b="0" i="0" u="none" baseline="0"/>
              <a:t>Принадлежащий акционерам или пайщикам материнской компании собственный капитал1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Акционерный капитал или паевой капитал в номинальной стоимости2</a:t>
            </a:r>
          </a:p>
          <a:p>
            <a:pPr algn="l" rtl="0"/>
            <a:r>
              <a:rPr lang="ru-RU" b="0" i="0" u="none" baseline="0"/>
              <a:t> Незарегистрированный акционерный капитал или паевой капитал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*Не внесенный паевой капитал</a:t>
            </a:r>
          </a:p>
          <a:p>
            <a:pPr algn="l" rtl="0"/>
            <a:r>
              <a:rPr lang="ru-RU" b="1" i="0" u="none" baseline="0"/>
              <a:t> Ажио</a:t>
            </a:r>
          </a:p>
          <a:p>
            <a:pPr algn="l" rtl="0"/>
            <a:r>
              <a:rPr lang="ru-RU" b="1" i="0" u="none" baseline="0"/>
              <a:t> Собственные паи или акции </a:t>
            </a:r>
          </a:p>
          <a:p>
            <a:pPr algn="l" rtl="0"/>
            <a:r>
              <a:rPr lang="ru-RU" b="1" i="0" u="none" baseline="0"/>
              <a:t>Резервы</a:t>
            </a:r>
          </a:p>
          <a:p>
            <a:pPr algn="l" rtl="0"/>
            <a:r>
              <a:rPr lang="ru-RU" b="1" i="0" u="none" baseline="0"/>
              <a:t> Обязательный резервный капитал</a:t>
            </a:r>
          </a:p>
          <a:p>
            <a:pPr algn="l" rtl="0"/>
            <a:r>
              <a:rPr lang="ru-RU" b="1" i="0" u="none" baseline="0"/>
              <a:t> Прочие резервы</a:t>
            </a:r>
          </a:p>
          <a:p>
            <a:pPr algn="l" rtl="0"/>
            <a:r>
              <a:rPr lang="ru-RU" b="1" i="0" u="none" baseline="0"/>
              <a:t>Нераспределенная прибыль (убыток)  за предыдущие периоды</a:t>
            </a:r>
          </a:p>
          <a:p>
            <a:pPr algn="l" rtl="0"/>
            <a:r>
              <a:rPr lang="ru-RU" b="1" i="0" u="none" baseline="0"/>
              <a:t>Прибыль (убыток) за отчетный год</a:t>
            </a:r>
          </a:p>
          <a:p>
            <a:pPr algn="l" rtl="0"/>
            <a:r>
              <a:rPr lang="ru-RU" b="0" i="0" u="none" baseline="0"/>
              <a:t>*Итого собственный капитал</a:t>
            </a:r>
          </a:p>
          <a:p>
            <a:pPr algn="l" rtl="0"/>
            <a:r>
              <a:rPr lang="ru-RU" b="0" i="0" u="none" baseline="0"/>
              <a:t>*Итого обязательства и собственный капитал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5585D58-1C49-4209-8E49-44FBD0C30FE0}" type="slidenum">
              <a:rPr/>
              <a:pPr algn="l" rtl="0"/>
              <a:t>16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584642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0" i="0" u="none" baseline="0"/>
              <a:t>Не внесенный паевой капитал=решение принято, документы в Коммерческий регистр отправлены, но в В-карту еще не внесен</a:t>
            </a:r>
            <a:endParaRPr lang="ru" baseline="0" dirty="0"/>
          </a:p>
          <a:p>
            <a:endParaRPr lang="ru" baseline="0" dirty="0"/>
          </a:p>
          <a:p>
            <a:pPr algn="r" rtl="0"/>
            <a:r>
              <a:rPr lang="ru-RU" b="1" i="0" u="none" baseline="0">
                <a:solidFill>
                  <a:srgbClr val="FF0000"/>
                </a:solidFill>
              </a:rPr>
              <a:t>Закон о бухгалтерском учете с 01.01.2016 г.</a:t>
            </a:r>
          </a:p>
          <a:p>
            <a:pPr algn="r" rtl="0"/>
            <a:r>
              <a:rPr lang="ru-RU" b="1" i="0" u="none" baseline="0">
                <a:solidFill>
                  <a:srgbClr val="FF0000"/>
                </a:solidFill>
              </a:rPr>
              <a:t>Приложение 1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Схема баланса</a:t>
            </a:r>
          </a:p>
          <a:p>
            <a:pPr algn="l" rtl="0"/>
            <a:r>
              <a:rPr lang="ru-RU" b="0" i="0" u="none" baseline="0"/>
              <a:t>*Активы</a:t>
            </a:r>
          </a:p>
          <a:p>
            <a:pPr algn="l" rtl="0"/>
            <a:r>
              <a:rPr lang="ru-RU" b="0" i="0" u="none" baseline="0"/>
              <a:t>*Оборотные активы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Денежные средства</a:t>
            </a:r>
          </a:p>
          <a:p>
            <a:pPr algn="l" rtl="0"/>
            <a:r>
              <a:rPr lang="ru-RU" b="1" i="0" u="none" baseline="0"/>
              <a:t>Финансовые инвестиции</a:t>
            </a:r>
          </a:p>
          <a:p>
            <a:pPr algn="l" rtl="0"/>
            <a:r>
              <a:rPr lang="ru-RU" b="1" i="0" u="none" baseline="0"/>
              <a:t>Требования и предоплата</a:t>
            </a:r>
          </a:p>
          <a:p>
            <a:pPr lvl="1" algn="l" rtl="0"/>
            <a:r>
              <a:rPr lang="ru-RU" b="0" i="0" u="none" baseline="0"/>
              <a:t>1.Требования к покупателям</a:t>
            </a:r>
          </a:p>
          <a:p>
            <a:pPr lvl="1" algn="l" rtl="0"/>
            <a:r>
              <a:rPr lang="ru-RU" b="0" i="0" u="none" baseline="0"/>
              <a:t>2.Прочие требования</a:t>
            </a:r>
          </a:p>
          <a:p>
            <a:pPr lvl="1" algn="l" rtl="0"/>
            <a:r>
              <a:rPr lang="ru-RU" b="0" i="0" u="none" baseline="0"/>
              <a:t>3.Предоплата</a:t>
            </a:r>
          </a:p>
          <a:p>
            <a:pPr lvl="1" algn="l" rtl="0"/>
            <a:r>
              <a:rPr lang="ru-RU" b="0" i="0" u="none" baseline="0"/>
              <a:t>4.Предоплата и требования по возврате налога</a:t>
            </a:r>
          </a:p>
          <a:p>
            <a:pPr lvl="0" algn="l" rtl="0"/>
            <a:r>
              <a:rPr lang="ru-RU" b="1" i="0" u="none" baseline="0"/>
              <a:t>Запасы</a:t>
            </a:r>
          </a:p>
          <a:p>
            <a:pPr lvl="1" algn="l" rtl="0"/>
            <a:r>
              <a:rPr lang="ru-RU" b="0" i="0" u="none" baseline="0"/>
              <a:t>1. Сырье и материалы</a:t>
            </a:r>
          </a:p>
          <a:p>
            <a:pPr lvl="1" algn="l" rtl="0"/>
            <a:r>
              <a:rPr lang="ru-RU" b="0" i="0" u="none" baseline="0"/>
              <a:t>2. Незавершенное производство (полуфабрикаты)</a:t>
            </a:r>
          </a:p>
          <a:p>
            <a:pPr lvl="1" algn="l" rtl="0"/>
            <a:r>
              <a:rPr lang="ru-RU" b="0" i="0" u="none" baseline="0"/>
              <a:t>3. Готовая продукция</a:t>
            </a:r>
          </a:p>
          <a:p>
            <a:pPr lvl="1" algn="l" rtl="0"/>
            <a:r>
              <a:rPr lang="ru-RU" b="0" i="0" u="none" baseline="0"/>
              <a:t>4. Товары, купленные для продажи</a:t>
            </a:r>
          </a:p>
          <a:p>
            <a:pPr lvl="1" algn="l" rtl="0"/>
            <a:r>
              <a:rPr lang="ru-RU" b="0" i="0" u="none" baseline="0"/>
              <a:t>5. Предоплата по запасам</a:t>
            </a:r>
          </a:p>
          <a:p>
            <a:pPr algn="l" rtl="0"/>
            <a:r>
              <a:rPr lang="ru-RU" b="1" i="0" u="none" baseline="0"/>
              <a:t>Биологические активы</a:t>
            </a:r>
          </a:p>
          <a:p>
            <a:pPr algn="l" rtl="0"/>
            <a:r>
              <a:rPr lang="ru-RU" b="0" i="0" u="none" baseline="0"/>
              <a:t>*Итого оборотные активы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*Основные активы</a:t>
            </a:r>
          </a:p>
          <a:p>
            <a:pPr algn="l" rtl="0"/>
            <a:r>
              <a:rPr lang="ru-RU" b="1" i="0" u="none" baseline="0"/>
              <a:t>Долгосрочные финансовые инвестиции</a:t>
            </a:r>
          </a:p>
          <a:p>
            <a:pPr lvl="1" algn="l" rtl="0"/>
            <a:r>
              <a:rPr lang="ru-RU" b="0" i="0" u="none" baseline="0"/>
              <a:t>1.Акции и паи дочернего предприятия</a:t>
            </a:r>
          </a:p>
          <a:p>
            <a:pPr lvl="1" algn="l" rtl="0"/>
            <a:r>
              <a:rPr lang="ru-RU" b="0" i="0" u="none" baseline="0"/>
              <a:t>2.Акции и паи аффилированного предприятия</a:t>
            </a:r>
          </a:p>
          <a:p>
            <a:pPr lvl="1" algn="l" rtl="0"/>
            <a:r>
              <a:rPr lang="ru-RU" b="0" i="0" u="none" baseline="0"/>
              <a:t>3.Прочие долгосрочные требования</a:t>
            </a:r>
          </a:p>
          <a:p>
            <a:pPr algn="l" rtl="0"/>
            <a:r>
              <a:rPr lang="ru-RU" b="1" i="0" u="none" baseline="0"/>
              <a:t>Инвестиции в недвижимость</a:t>
            </a:r>
          </a:p>
          <a:p>
            <a:pPr algn="l" rtl="0"/>
            <a:r>
              <a:rPr lang="ru-RU" b="1" i="0" u="none" baseline="0"/>
              <a:t>Основное материальное имущество</a:t>
            </a:r>
          </a:p>
          <a:p>
            <a:pPr lvl="1" algn="l" rtl="0"/>
            <a:r>
              <a:rPr lang="ru-RU" b="0" i="0" u="none" baseline="0"/>
              <a:t>1.Земля</a:t>
            </a:r>
          </a:p>
          <a:p>
            <a:pPr lvl="1" algn="l" rtl="0"/>
            <a:r>
              <a:rPr lang="ru-RU" b="0" i="0" u="none" baseline="0"/>
              <a:t>2.Строения</a:t>
            </a:r>
          </a:p>
          <a:p>
            <a:pPr lvl="1" algn="l" rtl="0"/>
            <a:r>
              <a:rPr lang="ru-RU" b="0" i="0" u="none" baseline="0"/>
              <a:t>3.Машины и оборудование</a:t>
            </a:r>
          </a:p>
          <a:p>
            <a:pPr lvl="1" algn="l" rtl="0"/>
            <a:r>
              <a:rPr lang="ru-RU" b="0" i="0" u="none" baseline="0"/>
              <a:t>4.Прочие материальные активы</a:t>
            </a:r>
          </a:p>
          <a:p>
            <a:pPr lvl="1" algn="l" rtl="0"/>
            <a:r>
              <a:rPr lang="ru-RU" b="0" i="0" u="none" baseline="0"/>
              <a:t>5.Внесенная предоплата и незавершенные проекты</a:t>
            </a:r>
          </a:p>
          <a:p>
            <a:pPr algn="l" rtl="0"/>
            <a:r>
              <a:rPr lang="ru-RU" b="1" i="0" u="none" baseline="0"/>
              <a:t>Биологические активы</a:t>
            </a:r>
          </a:p>
          <a:p>
            <a:pPr algn="l" rtl="0"/>
            <a:r>
              <a:rPr lang="ru-RU" b="1" i="0" u="none" baseline="0"/>
              <a:t> Основное нематериальное имущество</a:t>
            </a:r>
          </a:p>
          <a:p>
            <a:pPr lvl="1" algn="l" rtl="0"/>
            <a:r>
              <a:rPr lang="ru-RU" b="0" i="0" u="none" baseline="0"/>
              <a:t>1. Стоимость фирмы</a:t>
            </a:r>
          </a:p>
          <a:p>
            <a:pPr lvl="1" algn="l" rtl="0"/>
            <a:r>
              <a:rPr lang="ru-RU" b="0" i="0" u="none" baseline="0"/>
              <a:t>2. Расходы на развитие </a:t>
            </a:r>
          </a:p>
          <a:p>
            <a:pPr lvl="1" algn="l" rtl="0"/>
            <a:r>
              <a:rPr lang="ru-RU" b="0" i="0" u="none" baseline="0"/>
              <a:t>3. Прочее основное нематериальное имущество</a:t>
            </a:r>
          </a:p>
          <a:p>
            <a:pPr lvl="1" algn="l" rtl="0"/>
            <a:r>
              <a:rPr lang="ru-RU" b="0" i="0" u="none" baseline="0"/>
              <a:t>4. Внесенная предоплата и незавершенные проекты</a:t>
            </a:r>
          </a:p>
          <a:p>
            <a:pPr algn="l" rtl="0"/>
            <a:r>
              <a:rPr lang="ru-RU" b="0" i="0" u="none" baseline="0"/>
              <a:t>*Итого основное имущество</a:t>
            </a:r>
          </a:p>
          <a:p>
            <a:pPr algn="l" rtl="0"/>
            <a:r>
              <a:rPr lang="ru-RU" b="0" i="0" u="none" baseline="0"/>
              <a:t>*Итого активы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*Обязательства и собственный капитал</a:t>
            </a:r>
          </a:p>
          <a:p>
            <a:pPr algn="l" rtl="0"/>
            <a:r>
              <a:rPr lang="ru-RU" b="0" i="0" u="none" baseline="0"/>
              <a:t>*Обязательства</a:t>
            </a:r>
          </a:p>
          <a:p>
            <a:pPr algn="l" rtl="0"/>
            <a:r>
              <a:rPr lang="ru-RU" b="0" i="0" u="none" baseline="0"/>
              <a:t>*Краткосрочные обязательства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Кредитные обязательства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Задолженность и предоплата</a:t>
            </a:r>
          </a:p>
          <a:p>
            <a:pPr lvl="1" algn="l" rtl="0"/>
            <a:r>
              <a:rPr lang="ru-RU" b="0" i="0" u="none" baseline="0"/>
              <a:t>1.Предоплата покупателей</a:t>
            </a:r>
          </a:p>
          <a:p>
            <a:pPr lvl="1" algn="l" rtl="0"/>
            <a:r>
              <a:rPr lang="ru-RU" b="0" i="0" u="none" baseline="0"/>
              <a:t>2.Задолженность поставщикам</a:t>
            </a:r>
          </a:p>
          <a:p>
            <a:pPr lvl="1" algn="l" rtl="0"/>
            <a:r>
              <a:rPr lang="ru-RU" b="0" i="0" u="none" baseline="0"/>
              <a:t>3.Задолженность по налогам</a:t>
            </a:r>
          </a:p>
          <a:p>
            <a:pPr lvl="1" algn="l" rtl="0"/>
            <a:r>
              <a:rPr lang="ru-RU" b="0" i="0" u="none" baseline="0"/>
              <a:t>4.Прочая задолженность</a:t>
            </a:r>
          </a:p>
          <a:p>
            <a:pPr lvl="1" algn="l" rtl="0"/>
            <a:r>
              <a:rPr lang="ru-RU" b="0" i="0" u="none" baseline="0"/>
              <a:t>5.Прочая предоплата</a:t>
            </a:r>
          </a:p>
          <a:p>
            <a:pPr algn="l" rtl="0"/>
            <a:r>
              <a:rPr lang="ru-RU" b="0" i="0" u="none" baseline="0"/>
              <a:t>* </a:t>
            </a:r>
            <a:r>
              <a:rPr lang="ru-RU" b="1" i="0" u="none" baseline="0"/>
              <a:t>Краткосрочные отчисления</a:t>
            </a:r>
          </a:p>
          <a:p>
            <a:pPr lvl="1" algn="l" rtl="0"/>
            <a:r>
              <a:rPr lang="ru-RU" b="0" i="0" u="none" baseline="0"/>
              <a:t>1.Гарантийные отчисления</a:t>
            </a:r>
          </a:p>
          <a:p>
            <a:pPr lvl="1" algn="l" rtl="0"/>
            <a:r>
              <a:rPr lang="ru-RU" b="0" i="0" u="none" baseline="0"/>
              <a:t>2.Налоговые отчисления</a:t>
            </a:r>
          </a:p>
          <a:p>
            <a:pPr lvl="1" algn="l" rtl="0"/>
            <a:r>
              <a:rPr lang="ru-RU" b="0" i="0" u="none" baseline="0"/>
              <a:t>3.Прочие отчисления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Целевое финансирование</a:t>
            </a:r>
          </a:p>
          <a:p>
            <a:pPr algn="l" rtl="0"/>
            <a:r>
              <a:rPr lang="ru-RU" b="0" i="0" u="none" baseline="0"/>
              <a:t>*Итого краткосрочные обязательства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*Долгосрочные обязательства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Кредитные обязательства</a:t>
            </a:r>
          </a:p>
          <a:p>
            <a:pPr algn="l" rtl="0"/>
            <a:r>
              <a:rPr lang="ru-RU" b="1" i="0" u="none" baseline="0"/>
              <a:t> Задолженность и предоплата</a:t>
            </a:r>
          </a:p>
          <a:p>
            <a:pPr lvl="1" algn="l" rtl="0"/>
            <a:r>
              <a:rPr lang="ru-RU" b="0" i="0" u="none" baseline="0"/>
              <a:t>1.Предоплата покупателей</a:t>
            </a:r>
          </a:p>
          <a:p>
            <a:pPr lvl="1" algn="l" rtl="0"/>
            <a:r>
              <a:rPr lang="ru-RU" b="0" i="0" u="none" baseline="0"/>
              <a:t>2.Задолженность поставщикам</a:t>
            </a:r>
          </a:p>
          <a:p>
            <a:pPr lvl="1" algn="l" rtl="0"/>
            <a:r>
              <a:rPr lang="ru-RU" b="0" i="0" u="none" baseline="0"/>
              <a:t>3.Прочая задолженность</a:t>
            </a:r>
          </a:p>
          <a:p>
            <a:pPr lvl="1" algn="l" rtl="0"/>
            <a:r>
              <a:rPr lang="ru-RU" b="0" i="0" u="none" baseline="0"/>
              <a:t>4.Прочая предоплата</a:t>
            </a:r>
          </a:p>
          <a:p>
            <a:pPr algn="l" rtl="0"/>
            <a:r>
              <a:rPr lang="ru-RU" b="1" i="0" u="none" baseline="0"/>
              <a:t>*Долгосрочные отчисления</a:t>
            </a:r>
          </a:p>
          <a:p>
            <a:pPr lvl="1" algn="l" rtl="0"/>
            <a:r>
              <a:rPr lang="ru-RU" b="0" i="0" u="none" baseline="0"/>
              <a:t>1.Гарантийные отчисления</a:t>
            </a:r>
          </a:p>
          <a:p>
            <a:pPr lvl="1" algn="l" rtl="0"/>
            <a:r>
              <a:rPr lang="ru-RU" b="0" i="0" u="none" baseline="0"/>
              <a:t>2.Налоговые отчисления</a:t>
            </a:r>
          </a:p>
          <a:p>
            <a:pPr lvl="1" algn="l" rtl="0"/>
            <a:r>
              <a:rPr lang="ru-RU" b="0" i="0" u="none" baseline="0"/>
              <a:t>3.Прочие отчисления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Целевое финансирование</a:t>
            </a:r>
          </a:p>
          <a:p>
            <a:pPr algn="l" rtl="0"/>
            <a:r>
              <a:rPr lang="ru-RU" b="0" i="0" u="none" baseline="0"/>
              <a:t>*Итого долгосрочные обязательства</a:t>
            </a:r>
          </a:p>
          <a:p>
            <a:pPr algn="l" rtl="0"/>
            <a:r>
              <a:rPr lang="ru-RU" b="0" i="0" u="none" baseline="0"/>
              <a:t>*Итого обязательства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*Собственный капитал</a:t>
            </a:r>
          </a:p>
          <a:p>
            <a:pPr algn="l" rtl="0"/>
            <a:r>
              <a:rPr lang="ru-RU" b="0" i="0" u="none" baseline="0"/>
              <a:t>Доля меньшинства1</a:t>
            </a:r>
          </a:p>
          <a:p>
            <a:pPr algn="l" rtl="0"/>
            <a:r>
              <a:rPr lang="ru-RU" b="0" i="0" u="none" baseline="0"/>
              <a:t>Принадлежащий акционерам или пайщикам материнской компании собственный капитал1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Акционерный капитал или паевой капитал в номинальной стоимости2</a:t>
            </a:r>
          </a:p>
          <a:p>
            <a:pPr algn="l" rtl="0"/>
            <a:r>
              <a:rPr lang="ru-RU" b="0" i="0" u="none" baseline="0"/>
              <a:t> Незарегистрированный акционерный капитал или паевой капитал</a:t>
            </a:r>
          </a:p>
          <a:p>
            <a:pPr algn="l" rtl="0"/>
            <a:r>
              <a:rPr lang="ru-RU" b="0" i="0" u="none" baseline="0"/>
              <a:t> </a:t>
            </a:r>
            <a:r>
              <a:rPr lang="ru-RU" b="1" i="0" u="none" baseline="0"/>
              <a:t>*Не внесенный паевой капитал</a:t>
            </a:r>
          </a:p>
          <a:p>
            <a:pPr algn="l" rtl="0"/>
            <a:r>
              <a:rPr lang="ru-RU" b="1" i="0" u="none" baseline="0"/>
              <a:t> Ажио</a:t>
            </a:r>
          </a:p>
          <a:p>
            <a:pPr algn="l" rtl="0"/>
            <a:r>
              <a:rPr lang="ru-RU" b="1" i="0" u="none" baseline="0"/>
              <a:t> Собственные паи или акции </a:t>
            </a:r>
          </a:p>
          <a:p>
            <a:pPr algn="l" rtl="0"/>
            <a:r>
              <a:rPr lang="ru-RU" b="1" i="0" u="none" baseline="0"/>
              <a:t>Резервы</a:t>
            </a:r>
          </a:p>
          <a:p>
            <a:pPr algn="l" rtl="0"/>
            <a:r>
              <a:rPr lang="ru-RU" b="1" i="0" u="none" baseline="0"/>
              <a:t> Обязательный резервный капитал</a:t>
            </a:r>
          </a:p>
          <a:p>
            <a:pPr algn="l" rtl="0"/>
            <a:r>
              <a:rPr lang="ru-RU" b="1" i="0" u="none" baseline="0"/>
              <a:t> Прочие резервы</a:t>
            </a:r>
          </a:p>
          <a:p>
            <a:pPr algn="l" rtl="0"/>
            <a:r>
              <a:rPr lang="ru-RU" b="1" i="0" u="none" baseline="0"/>
              <a:t>Нераспределенная прибыль (убыток)  за предыдущие периоды</a:t>
            </a:r>
          </a:p>
          <a:p>
            <a:pPr algn="l" rtl="0"/>
            <a:r>
              <a:rPr lang="ru-RU" b="1" i="0" u="none" baseline="0"/>
              <a:t>Прибыль (убыток) за отчетный год</a:t>
            </a:r>
          </a:p>
          <a:p>
            <a:pPr algn="l" rtl="0"/>
            <a:r>
              <a:rPr lang="ru-RU" b="0" i="0" u="none" baseline="0"/>
              <a:t>*Итого собственный капитал</a:t>
            </a:r>
          </a:p>
          <a:p>
            <a:pPr algn="l" rtl="0"/>
            <a:r>
              <a:rPr lang="ru-RU" b="0" i="0" u="none" baseline="0"/>
              <a:t>*Итого обязательства и собственный капитал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5585D58-1C49-4209-8E49-44FBD0C30FE0}" type="slidenum">
              <a:rPr/>
              <a:pPr algn="l" rtl="0"/>
              <a:t>17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652218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18  Баланс и отчет о прибыли</a:t>
            </a:r>
          </a:p>
          <a:p>
            <a:pPr algn="l" rtl="0"/>
            <a:r>
              <a:rPr lang="ru-RU" b="0" i="0" u="none" baseline="0"/>
              <a:t> (1) Баланс – это бухгалтерский отчет, отражающий финансовое положение лица, обязанного вести бухгалтерский учет (имущество, обязательства и собственный капитал), по состоянию на определенное число.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 (2) </a:t>
            </a:r>
            <a:r>
              <a:rPr lang="ru-RU" b="1" i="0" u="none" baseline="0"/>
              <a:t>Отчет о прибыли </a:t>
            </a:r>
            <a:r>
              <a:rPr lang="ru-RU" b="0" i="0" u="none" baseline="0"/>
              <a:t>(отчет о доходах и расходах) – это бухгалтерский отчет, отражающий финансовый результат деятельности лица, обязанного вести бухгалтерский учет, за отчетный период (доходы, расходы и прибыли или убытки).</a:t>
            </a:r>
          </a:p>
          <a:p>
            <a:endParaRPr lang="ru" dirty="0"/>
          </a:p>
          <a:p>
            <a:pPr algn="l" rtl="0"/>
            <a:r>
              <a:rPr lang="ru-RU" b="1" i="0" u="none" baseline="0"/>
              <a:t>ЗБУ ст.3 </a:t>
            </a:r>
          </a:p>
          <a:p>
            <a:pPr algn="l" rtl="0"/>
            <a:r>
              <a:rPr lang="ru-RU" b="0" i="0" u="none" baseline="0"/>
              <a:t> 4) </a:t>
            </a:r>
            <a:r>
              <a:rPr lang="ru-RU" sz="1700" b="1" i="0" u="none" baseline="0"/>
              <a:t>доход</a:t>
            </a:r>
            <a:r>
              <a:rPr lang="ru-RU" sz="1700" b="0" i="0" u="none" baseline="0"/>
              <a:t> </a:t>
            </a:r>
            <a:r>
              <a:rPr lang="ru-RU" b="0" i="0" u="none" baseline="0"/>
              <a:t>– увеличение хозяйственной выгоды в отчетном периоде путем прибавления или увеличения активов или уменьшения обязательств, в результате чего собственный капитал увеличивается, за исключением вкладов, произведенных собственниками в собственный капитал;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 расход – уменьшение хозяйственной выгоды в отчетном периоде в виде уменьшения, исчерпания или амортизации активов или возникновения обязательств, в результате чего уменьшается собственный капитал, за исключением выплат, произведенных собственникам за счет собственного капитала;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6) прибыль (убыток) – это разница между доходами и расходами лица, обязанного вести бухгалтерский учет, за отчетный период;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19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0246758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ЗБУ ст.19  Отчет о денежных потоках</a:t>
            </a:r>
          </a:p>
          <a:p>
            <a:pPr algn="l" rtl="0"/>
            <a:r>
              <a:rPr lang="ru-RU" b="0" i="0" u="none" baseline="0"/>
              <a:t> (1) Отчет о денежных потоках – это бухгалтерский отчет, отражающий денежные потоки лица, обязанного вести бухгалтерский учет, за отчетный период (поступление и выплата денег и денежных эквивалентов).</a:t>
            </a:r>
          </a:p>
          <a:p>
            <a:pPr algn="l" rtl="0"/>
            <a:r>
              <a:rPr lang="ru-RU" b="0" i="0" u="none" baseline="0"/>
              <a:t> (2) В отчете о денежных потоках отражаются поступления и выплаты лица, обязанного вести бухгалтерский учет, за отчетный период, сгруппированные в соответствии с их целями по денежным потокам, связанным с коммерческой, инвестиционной деятельностью и финансированием.</a:t>
            </a:r>
          </a:p>
          <a:p>
            <a:pPr algn="l" rtl="0"/>
            <a:r>
              <a:rPr lang="ru-RU" b="0" i="0" u="none" baseline="0"/>
              <a:t> 3) При отражении денежных потоков, связанных с коммерческой деятельностью, может применяться прямой метод, при котором в виде брутто-сумм приводятся все основные виды поступлений и выплат, либо косвенный метод, при котором проводится корректировка прибыли отчетного периода, с учетом влияния неденежных хозяйственных операций, изменения сальдо имущества и обязательств, связанных с коммерческой деятельностью, а также доходов и расходов, связанных с денежными потоками от инвестиционной деятельности или финансирования.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(4) Денежные потоки от инвестиционной деятельности и финансирования  отражаются по прямому методу.</a:t>
            </a:r>
          </a:p>
          <a:p>
            <a:endParaRPr lang="ru" baseline="0" dirty="0"/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5585D58-1C49-4209-8E49-44FBD0C30FE0}" type="slidenum">
              <a:rPr/>
              <a:pPr algn="l" rtl="0"/>
              <a:t>20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936262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5585D58-1C49-4209-8E49-44FBD0C30FE0}" type="slidenum">
              <a:rPr/>
              <a:pPr algn="l" rtl="0"/>
              <a:t>21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432567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7) Стандарт финансовой отчетности Эстонии – совокупность требований к финансовой отчетности, основывающихся на международно признанных принципах учета и отчетности и предназначенных для общественности, основные требования к которому устанавливаются настоящим законом и которые уточняет постановление отвечающего за сферу деятельности министра, изданное на основании п.4 ст.34 настоящего закона (далее - </a:t>
            </a:r>
            <a:r>
              <a:rPr lang="ru-RU" b="0" i="1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инструкция службы</a:t>
            </a:r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);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ru-RU" b="0" i="0" u="none" strike="noStrike" baseline="0">
                <a:solidFill>
                  <a:srgbClr val="551A8B"/>
                </a:solidFill>
                <a:effectLst/>
                <a:latin typeface="Arial" panose="020B0604020202020204" pitchFamily="34" charset="0"/>
                <a:hlinkClick r:id="rId3"/>
              </a:rPr>
              <a:t>RT I, 30.12.2015, 4</a:t>
            </a:r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 - вст.в силу. 01.01.2017] </a:t>
            </a:r>
            <a:r>
              <a:rPr lang="ru-RU"/>
              <a:t/>
            </a:r>
            <a:br>
              <a:rPr lang="ru-RU"/>
            </a:br>
            <a:r>
              <a:rPr lang="ru-RU" b="0" i="0" u="none" strike="noStrike" baseline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baseline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8) международно признанные принципы учета и отчетности – директивы Европейского Союза, регулирующие бухгалтерский учет, и общепризнанные стандарты финансовой отчетности;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ru-RU" b="0" i="0" u="none" strike="noStrike" baseline="0">
                <a:solidFill>
                  <a:srgbClr val="551A8B"/>
                </a:solidFill>
                <a:effectLst/>
                <a:latin typeface="Arial" panose="020B0604020202020204" pitchFamily="34" charset="0"/>
                <a:hlinkClick r:id="rId3"/>
              </a:rPr>
              <a:t>RT I, 30.12.2015, 4</a:t>
            </a:r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 - вст.в силу. 01.01.2017] </a:t>
            </a:r>
          </a:p>
          <a:p>
            <a:endParaRPr lang="ru" b="0" i="0" dirty="0">
              <a:solidFill>
                <a:srgbClr val="202020"/>
              </a:solidFill>
              <a:effectLst/>
              <a:latin typeface="Arial" panose="020B0604020202020204" pitchFamily="34" charset="0"/>
            </a:endParaRPr>
          </a:p>
          <a:p>
            <a:pPr algn="l" rtl="0"/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ст. 11 </a:t>
            </a:r>
            <a:r>
              <a:rPr lang="ru-RU" b="1" i="0" u="none" strike="noStrike" baseline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1" i="0" u="none" baseline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Внутренние правила по ведению бухгалтерского учета</a:t>
            </a:r>
          </a:p>
          <a:p>
            <a:pPr algn="l" rtl="0"/>
            <a:r>
              <a:rPr lang="ru-RU" b="0" i="0" u="none" strike="noStrike" baseline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(1) Лицо, обязанное вести бухгалтерский учет, должно разработать внутренние правила по ведению бухгалтерского учета, устанавливающие план счетов вместе с описанием содержания счетов и регулирующие, помимо прочего, документальную фиксацию и запись хозяйственных операций, оборот и хранение первичных документов, ведение бухгалтерских реестров, отражение расходов и доходов в пунктах отчета о прибыли, инвентаризацию имущества и обязательств, принципы расчета и способ представления информации, используемые обязанным вести бухгалтерский учет лицом, порядок составления отчетов, использование в бухгалтерском учете компьютерных программ и обстоятельства, связанные с организацией бухгалтерского учета и применением сопутствующих этому мер внутреннего контроля. </a:t>
            </a:r>
            <a:r>
              <a:rPr lang="ru-RU" b="0" i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/>
            </a:r>
            <a:br>
              <a:rPr lang="ru-RU" b="0" i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</a:br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[</a:t>
            </a:r>
            <a:r>
              <a:rPr lang="ru-RU" b="0" i="0" u="none" strike="noStrike" baseline="0">
                <a:solidFill>
                  <a:srgbClr val="551A8B"/>
                </a:solidFill>
                <a:effectLst/>
                <a:latin typeface="Arial" panose="020B0604020202020204" pitchFamily="34" charset="0"/>
                <a:hlinkClick r:id="rId3"/>
              </a:rPr>
              <a:t>RT I, 30.12.2015, 4</a:t>
            </a:r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 - вст.в силу 01.01.2016] </a:t>
            </a:r>
          </a:p>
          <a:p>
            <a:pPr algn="l" rtl="0"/>
            <a:r>
              <a:rPr lang="ru-RU" b="0" i="0" u="none" strike="noStrike" baseline="0">
                <a:solidFill>
                  <a:srgbClr val="0061AA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u="none" baseline="0">
                <a:solidFill>
                  <a:srgbClr val="202020"/>
                </a:solidFill>
                <a:effectLst/>
                <a:latin typeface="Arial" panose="020B0604020202020204" pitchFamily="34" charset="0"/>
              </a:rPr>
              <a:t>(2) Государственное лицо, обязанное вести бухгалтерский учет, составляет внутренние правила по ведению бухгалтерского учета, учитывая требования инструкции по финансовому учету и финансовой отчетности в государственном секторе.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3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5507799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Баланс между расходами, производимыми на сбор информации, и получаемой от информации выгодой</a:t>
            </a:r>
            <a:endParaRPr lang="ru" dirty="0"/>
          </a:p>
          <a:p>
            <a:pPr algn="l" rtl="0"/>
            <a:r>
              <a:rPr lang="ru-RU" b="0" i="0" u="none" cap="all" baseline="0"/>
              <a:t> </a:t>
            </a:r>
            <a:endParaRPr lang="ru" dirty="0"/>
          </a:p>
          <a:p>
            <a:pPr lvl="0" algn="l" rtl="0"/>
            <a:r>
              <a:rPr lang="ru-RU" b="1" i="1" u="none" baseline="0"/>
              <a:t>Выгода , получаемая пользователем годового отчета от информации, собранной с целью составления отчета, должна быть больше, чем расходы на сбор этой информации. (SME IFRS 2.13). </a:t>
            </a:r>
            <a:endParaRPr lang="ru" dirty="0"/>
          </a:p>
          <a:p>
            <a:pPr algn="l" rtl="0"/>
            <a:r>
              <a:rPr lang="ru-RU" b="0" i="0" u="none" cap="all" baseline="0"/>
              <a:t> </a:t>
            </a:r>
            <a:endParaRPr lang="ru" dirty="0"/>
          </a:p>
          <a:p>
            <a:pPr lvl="0" algn="l" rtl="0"/>
            <a:r>
              <a:rPr lang="ru-RU" b="0" i="0" u="none" baseline="0"/>
              <a:t>В некоторых инструкциях Службы бухгалтерского учета разрешаются определенные упрощенные рассмотрения в случае, когда сбор информации с разумными расходами или усилиями невозможен. Руководство при оценке разумности расходов и усилий должно учитывать то, как наличие или отсутствие информации могут повлиять на хозяйственные решения, принимаемые пользователями отчета. Сбор информации с разумными расходами или усилиями невозможен в случае, когда сопутствующие расходы (например, плата, уплачиваемая внешним экспертам) или объем работы, осуществляемой работниками предприятия, непропорционально велики по сравнению с выгодой, которую пользователи отчета получили бы при наличии этой информации.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23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4003288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sz="1200" b="1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ЗНО ст. 3 </a:t>
            </a:r>
            <a:r>
              <a:rPr lang="ru-RU" sz="1200" b="1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1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Налоговая система</a:t>
            </a:r>
          </a:p>
          <a:p>
            <a:pPr algn="l" rtl="0"/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Налоговая система Эстонии состоит из государственных налогов, установленных законами о налогах, и местных налогов, устанавливаемых на основании закона волостными и городскими собраниями на своей административной территории.</a:t>
            </a:r>
          </a:p>
          <a:p>
            <a:pPr algn="l" rtl="0"/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Государственными налогами являются: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 подоходный налог;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 социальный налог;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 земельный налог;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 налог с азартных игр;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 налог с оборота;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 таможенный сбор;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7) акцизы;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8) налог на тяжелые транспортные средства.</a:t>
            </a:r>
          </a:p>
          <a:p>
            <a:pPr algn="l" rtl="0"/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Местные налоги устанавливаются постановлениями волостных и городских собраний в соответствии с условиями, предусмотренными Законом о местных налогах.</a:t>
            </a:r>
          </a:p>
          <a:p>
            <a:pPr algn="l" rtl="0"/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Положения, установленные настоящим Законом в отношении налогов, применяются также к взносам в счет накопительной пенсии и компенсациям по страхованию безработицы, если иное не предусмотрено Законом о накопительных пенсиях или Законом о страховании от безработицы, а также к плате за загрязнение, плате за специальное пользование водой и к плате за право добычи полезных ископаемых, если в Законе о природопользовании не установлено иное.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ru-RU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RT I, 14.03.2011, 4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</a:t>
            </a:r>
            <a:r>
              <a:rPr lang="ru-RU" sz="1200" b="0" i="0" u="none" kern="1200" baseline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вст</a:t>
            </a:r>
            <a:r>
              <a:rPr lang="ru-RU" sz="1200" b="0" i="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 силу 04.01.2011]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24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395559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25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2627128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6  Налоговый субъект</a:t>
            </a:r>
          </a:p>
          <a:p>
            <a:pPr algn="l" rtl="0"/>
            <a:r>
              <a:rPr lang="ru-RU" b="0" i="0" u="none" baseline="0"/>
              <a:t> (1) Налоговыми субъектами являются: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налогоплательщик;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сборщик налогов;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другое лицо, несущее по закону или по договору ответственность за обязанность  налогоплательщиков или сборщиков налогов по уплате налогов.</a:t>
            </a:r>
          </a:p>
          <a:p>
            <a:pPr algn="l" rtl="0"/>
            <a:r>
              <a:rPr lang="ru-RU" b="0" i="0" u="none" baseline="0"/>
              <a:t> (2) Налогоплательщиками являются физические или юридические лица, а также государственные, волостные и городские учреждения, обязанные на установленных законами условиях и в порядке платить налоги и исполнять иные денежные и неденежные обязательства, возложенные на них в связи с обязанностью по уплате налогов.</a:t>
            </a:r>
          </a:p>
          <a:p>
            <a:pPr algn="l" rtl="0"/>
            <a:r>
              <a:rPr lang="ru-RU" b="0" i="0" u="none" baseline="0"/>
              <a:t> (3) Сборщиками налогов являются физические или юридические лица, а также государственные, волостные и городские учреждения, обязанные на установленных законами условиях и в порядке удерживать суммы налогов, подлежащие уплате другими лицами, и перечислять их на  предназначенные для этого счета, а также исполнять иные денежные и неденежные обязательства, возложенные на них в связи с обязанностью по удержанию налогов.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13.12.2011, 1</a:t>
            </a:r>
            <a:r>
              <a:rPr lang="ru-RU" b="0" i="0" u="none" baseline="0"/>
              <a:t> - вст. в силу 01.01.2012]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26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385892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0" i="0" u="none" baseline="0"/>
              <a:t>Реестр находится в среде электронного налогового департамента</a:t>
            </a:r>
          </a:p>
          <a:p>
            <a:endParaRPr lang="ru" b="0" dirty="0"/>
          </a:p>
          <a:p>
            <a:pPr algn="l" rtl="0" fontAlgn="base"/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Реестр трудовой деятельности представляет собой регистр, объединяющий всю связанную с трудовой деятельностью информацию, который ведет Налогово-таможенный департамент.</a:t>
            </a:r>
          </a:p>
          <a:p>
            <a:pPr algn="l" rtl="0" fontAlgn="base"/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Содержащиеся в реестре трудовой деятельности данные являются основанием для сопутствующих трудовой деятельности социальных гарантий (медицинское страхование, компенсация по страхованию от безпработицы и т.д.) и при назначении пособий низкооплачиваемым лицам. 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Обязанность регистрации трудовой деятельности 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распространяется на всех предлагающих работу физических и юридических лиц. 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Предлагающее работу лицо (работодатель) - это юридическое лицо-резидент или нерезидент Эстонии, государственное учреждение или учреждение местного самоуправления Эстонии, физическое лицо или индивидуальный предприниматель, заключающие являющееся основанием для работы соглашение или назначающее лицо (работника) на должность. 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реестре трудовой деятельности следует регистрировать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все работы физических лиц, по которым возникает обязанность обложения налогом в Эстонии, независимо от формы договора и временной продолжительности. 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виде исключения 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следует вносить в реестр трудовой деятельности </a:t>
            </a: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выполнение работы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коммерческом объединении или у индивидуального предпринимателя </a:t>
            </a: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добровольной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основе без получения вознаграждения.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algn="l" rtl="0" fontAlgn="base"/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Важные сроки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algn="l" rtl="0" fontAlgn="base"/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Начало 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работы регистрируется не позднее</a:t>
            </a: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времени приступления к работе 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лица, выполняющего работу.</a:t>
            </a: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Остановка и окончание 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работы регистрируется в течение </a:t>
            </a: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десяти календарных дней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считая со дня остановки или окончания работы.</a:t>
            </a:r>
          </a:p>
          <a:p>
            <a:pPr algn="l" rtl="0" fontAlgn="base"/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Операции реестра трудовой деятельности</a:t>
            </a:r>
          </a:p>
          <a:p>
            <a:pPr algn="l" rtl="0" fontAlgn="base"/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Регистрация трудовой деятельности</a:t>
            </a:r>
            <a:endParaRPr lang="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Регистрация трудовой деятельности иностранца</a:t>
            </a:r>
            <a:endParaRPr lang="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Регистрация трудовой деятельности в упрощенном порядке</a:t>
            </a:r>
            <a:endParaRPr lang="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Изменение срочной трудовой деятельности на бессрочную</a:t>
            </a:r>
            <a:endParaRPr lang="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Остановка работы</a:t>
            </a:r>
            <a:endParaRPr lang="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Окончание работы</a:t>
            </a:r>
            <a:endParaRPr lang="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Изменение и исправление данных</a:t>
            </a:r>
            <a:endParaRPr lang="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Перевод по работе</a:t>
            </a:r>
            <a:endParaRPr lang="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Как и где можно зарегистрировать трудовую деятельность</a:t>
            </a:r>
          </a:p>
          <a:p>
            <a:pPr algn="l" rtl="0" fontAlgn="base"/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В э-налоговом департаменте/э-таможне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Данные можно ввести вручную или загрузив файл.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 </a:t>
            </a:r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Описание формата файла</a:t>
            </a:r>
            <a:r>
              <a:rPr lang="ru-RU" sz="1200" b="0" i="1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(257.43 KB, PDF)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 </a:t>
            </a:r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csv-файл-образец</a:t>
            </a:r>
            <a:r>
              <a:rPr lang="ru-RU" sz="1200" b="0" i="1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(11.23 KB, XLSX)</a:t>
            </a:r>
            <a:endParaRPr lang="ru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Через X-путь посредством интерфейса машина-машина 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 </a:t>
            </a:r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 Техническая спецификация и классификаторы работы интерфейса машина-машина 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В упрощенном порядке по телефону или отправив короткое сообщение по номеру 1811.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Сообщение отправлять в следующем виде: код работодателя(пробел)код работника(пробел)дата начала работы.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Пример: 12345(пробел)23456789012(пробел)01.07.2014</a:t>
            </a: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Упрощенная регистрация должна обязательно быть дополнена работодателем в течение </a:t>
            </a:r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 календарных дней 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видом работы.</a:t>
            </a:r>
          </a:p>
          <a:p>
            <a:pPr algn="l" rtl="0" fontAlgn="base"/>
            <a:r>
              <a:rPr lang="ru-RU" sz="1200" b="1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/>
              </a:rPr>
              <a:t>В бюро обслуживания</a:t>
            </a: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Налогово-таможенного департамента.</a:t>
            </a:r>
          </a:p>
          <a:p>
            <a:endParaRPr lang="ru" b="1" dirty="0"/>
          </a:p>
          <a:p>
            <a:endParaRPr lang="ru" b="1" dirty="0"/>
          </a:p>
          <a:p>
            <a:pPr algn="l" rtl="0"/>
            <a:r>
              <a:rPr lang="ru-RU" b="1" i="0" u="none" baseline="0"/>
              <a:t>ЗНО ст.25</a:t>
            </a:r>
            <a:r>
              <a:rPr lang="ru-RU" b="1" i="0" u="none" baseline="30000"/>
              <a:t>1</a:t>
            </a:r>
            <a:r>
              <a:rPr lang="ru-RU" b="1" i="0" u="none" baseline="0"/>
              <a:t>  Реестр трудовой деятельности</a:t>
            </a:r>
          </a:p>
          <a:p>
            <a:pPr algn="l" rtl="0"/>
            <a:r>
              <a:rPr lang="ru-RU" b="0" i="0" u="none" baseline="0"/>
              <a:t> (1) Реестром трудовой деятельности считается субреестр реестра, предусмотренного пунктом 1 статьи 17 настоящего Закона, который ведется для обеспечения выполнения задач, возложенных законом на Налогово-таможенный департамент, Трудовую инспекцию, Эстонскую кассу по безработице, Эстонскую больничную кассу, Департамент социального страхования, а также Департамент полиции и пограничной охраны.</a:t>
            </a:r>
          </a:p>
          <a:p>
            <a:pPr algn="l" rtl="0"/>
            <a:r>
              <a:rPr lang="ru-RU" b="0" i="0" u="none" baseline="0"/>
              <a:t> (2) Уполномоченными обработчиками реестра трудовой деятельности являются Трудовая инспекция и Эстонская Касса по безработице. Трудовая инспекция имеет право на основании решения, указанного в пункте 4 статьи 25</a:t>
            </a:r>
            <a:r>
              <a:rPr lang="ru-RU" b="0" i="0" u="none" baseline="30000"/>
              <a:t>5</a:t>
            </a:r>
            <a:r>
              <a:rPr lang="ru-RU" b="0" i="0" u="none" baseline="0"/>
              <a:t> настоящего Закона, производить записи, указанные в 25</a:t>
            </a:r>
            <a:r>
              <a:rPr lang="ru-RU" b="0" i="0" u="none" baseline="30000"/>
              <a:t>1</a:t>
            </a:r>
            <a:r>
              <a:rPr lang="ru-RU" b="0" i="0" u="none" baseline="0"/>
              <a:t> Закона о разрешении индивидуальных трудовых споров. Касса по безработице имеет право на основании документа, указанного в пункте 3 статьи 25</a:t>
            </a:r>
            <a:r>
              <a:rPr lang="ru-RU" b="0" i="0" u="none" baseline="30000"/>
              <a:t>5 </a:t>
            </a:r>
            <a:r>
              <a:rPr lang="ru-RU" b="0" i="0" u="none" baseline="0"/>
              <a:t>настоящего Закона, производить записи в том случае, если на их основании установливается право на компенсацию, назначаемое на основании Закона о страховании безработицы, или на пособие по безработице, назначаемое на основании Закона об услугах и пособиях рынка труда.</a:t>
            </a:r>
          </a:p>
          <a:p>
            <a:pPr algn="l" rtl="0"/>
            <a:r>
              <a:rPr lang="ru-RU" b="0" i="0" u="none" baseline="0"/>
              <a:t> (3) В настоящем разделе понятия, связанные с реестром трудовой деятельности, используются  в следующем значении: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 трудовая деятельность – выполнение работы на основании трудового договора или обязательственно-правового договора, государственная служба в значении статьи 5 Закона о государственной службе или выполнение работы на добровольной основе без получения оплаты;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 лицо, выполняющее работу – физическое лицо, которое выполняет работу в значении, приведенном в пункте 1 настоящей части;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 лицо, обеспечивающее работу – юридическое лицо, являющееся резидентом либо нерезидентом Эстонии, эстонское государственное учреждение или учреждение единицы местного самоуправления, физическое лицо либо предприниматель – физическое лицо, которые в качестве основания для работы заключают соглашение или назначают на должностное место  лицо, указанное в пункте 2 настоящей части;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  начало работы – приступление к выполнению работы лица, выполняющего работу на основании трудового договора или на добровольной основе, с точностью до дня, в случае долгового обязательства – с точностью до даты вступления в силу договора, и в случае  вступления на должность государственной службы – с точностью до дня;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 остановка работы – нахождение в отпуске по уходу за ребенком лица, выполняющего работу, в случае срочной военной службы, альтернативной службы или по договоренности сторон – нахождение в неоплачиваемом отпуске;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6)  прекращение работы – прекращение работы лица, выполняющего работу на основании трудового договора или на добровольной основе, с точностью до дня окончания обязательственно-правового договора – с точностью до дня, освобождение от службы – с точностью до дня и переход налоговых обязанностей к другому государству лица, выполняющего работу – с точностью до дня.</a:t>
            </a:r>
          </a:p>
          <a:p>
            <a:pPr algn="l" rtl="0"/>
            <a:r>
              <a:rPr lang="ru-RU" b="0" i="0" u="none" baseline="0"/>
              <a:t> (4) В реестр трудовой деятельности заносятся данные о следующих видах работы и физических лицах, при выполнении работы у которых возникает налоговая обязанность в Эстонии: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лицо, выполняющее работу на основании трудового договора;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лицо, оказывающее услугу на основании обязательственно-правового договора, кроме индивидуальных предпринимателей;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член органа правления или контроля юридического лица;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 чиновник и работник в значении статьи 7 Закона о государственной службе;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член Рийгикогу;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6) президент Республики;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7) член правительства Республики;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8) судья;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9) канцлер права;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10) государственный контролер;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11) государственный примиритель;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12) член собрания единицы местного самоуправления;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13) член волостной или городской управы;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14) старейшина части уезда или части города;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15) носитель публично-правовой должности;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16) неработающая супруга чиновника, отправленная вместе с ним в долгосрочную зарубежную командировку, которой выплачивается пособие на супруга на основании статьи 46 Закона о публичной службе, неработающая супруга международного служащего или неработающая супруга административного государственного служащего, находящаяся вместе с ним в долговременной командировке в зарубежном представительстве Эстонской Республики, которой выплачивается пособие на супруга на основании статьи 67 Закона о внешней службе.</a:t>
            </a:r>
          </a:p>
          <a:p>
            <a:pPr algn="l" rtl="0"/>
            <a:r>
              <a:rPr lang="ru-RU" b="0" i="0" u="none" baseline="0"/>
              <a:t> (5) В реестр трудовой деятельности заносятся данные о лицах, выполняющих работу в коммерческих объединениях и у индивидуальных предпринимателей на добровольной основе.</a:t>
            </a:r>
          </a:p>
          <a:p>
            <a:pPr algn="l" rtl="0"/>
            <a:r>
              <a:rPr lang="ru-RU" b="0" i="0" u="none" baseline="0"/>
              <a:t> (6) За достоверность записей, вносимых в реестр трудовой деятельности, отвечает вносящий записи.</a:t>
            </a:r>
          </a:p>
          <a:p>
            <a:pPr algn="l" rtl="0"/>
            <a:r>
              <a:rPr lang="ru-RU" b="0" i="0" u="none" baseline="0"/>
              <a:t> (7) При возникновении ошибки лицо, вносящее записи, обязано незамедлительно исправить неправильную запись. Если лицо, вносящее записи, не может само исправить запись, оно представляет ответственному работнику ходатайство в порядке, установленном частью 2 статьи 25</a:t>
            </a:r>
            <a:r>
              <a:rPr lang="ru-RU" b="0" i="0" u="none" baseline="30000"/>
              <a:t>6</a:t>
            </a:r>
            <a:r>
              <a:rPr lang="ru-RU" b="0" i="0" u="none" baseline="0"/>
              <a:t> настоящего Закона.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16"/>
              </a:rPr>
              <a:t>RT I, 16.04.2014, 2</a:t>
            </a:r>
            <a:r>
              <a:rPr lang="ru-RU" b="0" i="0" u="none" baseline="0"/>
              <a:t> - вст. в силу 07.01.2014] </a:t>
            </a:r>
          </a:p>
          <a:p>
            <a:pPr algn="l" rtl="0"/>
            <a:r>
              <a:rPr lang="ru-RU" b="1" i="0" u="none" baseline="0"/>
              <a:t>ст.25</a:t>
            </a:r>
            <a:r>
              <a:rPr lang="ru-RU" b="1" i="0" u="none" baseline="30000"/>
              <a:t>2</a:t>
            </a:r>
            <a:r>
              <a:rPr lang="ru-RU" b="1" i="0" u="none" baseline="0"/>
              <a:t>.  Регистрационная обязанность </a:t>
            </a:r>
          </a:p>
          <a:p>
            <a:pPr algn="l" rtl="0"/>
            <a:r>
              <a:rPr lang="ru-RU" b="0" i="0" u="none" baseline="0"/>
              <a:t> (1) При регистрации работы обязанным лицом является лицо, предоставляющее работу.</a:t>
            </a:r>
          </a:p>
          <a:p>
            <a:pPr algn="l" rtl="0"/>
            <a:r>
              <a:rPr lang="ru-RU" b="0" i="0" u="none" baseline="0"/>
              <a:t> (2) Лицо, предоставляющее работу, обязано зарегистрировать в реестре трудовой деятельности начало, остановку и окончание работы, и вид работы лица, указанного в п.4 или 5 статьи 25</a:t>
            </a:r>
            <a:r>
              <a:rPr lang="ru-RU" b="0" i="0" u="none" baseline="30000"/>
              <a:t>1</a:t>
            </a:r>
            <a:r>
              <a:rPr lang="ru-RU" b="0" i="0" u="none" baseline="0"/>
              <a:t> настоящего Закона.</a:t>
            </a:r>
          </a:p>
          <a:p>
            <a:pPr algn="l" rtl="0"/>
            <a:r>
              <a:rPr lang="ru-RU" b="0" i="0" u="none" baseline="0"/>
              <a:t> (3) Начало работы регистрируется не позднее времени приступления к работе лица, выполняющего работу.</a:t>
            </a:r>
          </a:p>
          <a:p>
            <a:pPr algn="l" rtl="0"/>
            <a:r>
              <a:rPr lang="ru-RU" b="0" i="0" u="none" baseline="0"/>
              <a:t> (4) Остановка и окончание работы регистрируется в течение десяти дней, считая со дня остановки или окончания работы. 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16"/>
              </a:rPr>
              <a:t>RT I, 16.04.2014, 2</a:t>
            </a:r>
            <a:r>
              <a:rPr lang="ru-RU" b="0" i="0" u="none" baseline="0"/>
              <a:t> - вст. в силу 07.01.2014] </a:t>
            </a:r>
          </a:p>
          <a:p>
            <a:pPr algn="l" rtl="0"/>
            <a:r>
              <a:rPr lang="ru-RU" b="1" i="0" u="none" baseline="0"/>
              <a:t>ст.25</a:t>
            </a:r>
            <a:r>
              <a:rPr lang="ru-RU" b="1" i="0" u="none" baseline="30000"/>
              <a:t>3</a:t>
            </a:r>
            <a:r>
              <a:rPr lang="ru-RU" b="1" i="0" u="none" baseline="0"/>
              <a:t>.  Полномочия налогового управляющего при определении работы</a:t>
            </a:r>
          </a:p>
          <a:p>
            <a:pPr algn="l" rtl="0"/>
            <a:r>
              <a:rPr lang="ru-RU" b="0" i="0" u="none" baseline="0"/>
              <a:t> (1) У налогового управляющего есть право определить начало и окончание работы и при необходимости принять относительно этого решение, отвечающее условиям, указанным в статье 46 настоящего Закона.</a:t>
            </a:r>
          </a:p>
          <a:p>
            <a:pPr algn="l" rtl="0"/>
            <a:r>
              <a:rPr lang="ru-RU" b="0" i="0" u="none" baseline="0"/>
              <a:t> (2) При определении начала и окончания работы применяются положения, регулирующие производство по налогам, учитывая принятые в данном разделе отличия.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16"/>
              </a:rPr>
              <a:t>RT I, 16.04.2014, 2</a:t>
            </a:r>
            <a:r>
              <a:rPr lang="ru-RU" b="0" i="0" u="none" baseline="0"/>
              <a:t> - вст. в силу 07.01.2014] </a:t>
            </a:r>
          </a:p>
          <a:p>
            <a:pPr algn="l" rtl="0"/>
            <a:r>
              <a:rPr lang="ru-RU" b="1" i="0" u="none" baseline="0"/>
              <a:t>ст.25</a:t>
            </a:r>
            <a:r>
              <a:rPr lang="ru-RU" b="1" i="0" u="none" baseline="30000"/>
              <a:t>4</a:t>
            </a:r>
            <a:r>
              <a:rPr lang="ru-RU" b="1" i="0" u="none" baseline="0"/>
              <a:t>.  Данные, вносимые в реестр трудовой деятельности</a:t>
            </a:r>
          </a:p>
          <a:p>
            <a:pPr algn="l" rtl="0"/>
            <a:r>
              <a:rPr lang="ru-RU" b="0" i="0" u="none" baseline="0"/>
              <a:t> (1) Лицо, обеспечивающее работу, вносит в реестр трудовой деятельности следующие данные: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имя и фамилию, а также личный код лица, выполняющего работу;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 в случае лица, указанного в подпункте 16 пункта 4 статьи 25</a:t>
            </a:r>
            <a:r>
              <a:rPr lang="ru-RU" b="0" i="0" u="none" baseline="30000"/>
              <a:t>1</a:t>
            </a:r>
            <a:r>
              <a:rPr lang="ru-RU" b="0" i="0" u="none" baseline="0"/>
              <a:t>настоящего Закона – имя и фамилию, а также личный код, а при отсутствии личного кода – дату рождения;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 в случае отсутствия личного кода – дату рождения, в случае выполнения работы до пяти дней;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 регистрационный или личный код и имя лица, обеспечивающего работу;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дату начала работы;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6) вид работы, названный в пунктах 4 или 5 статьи 25</a:t>
            </a:r>
            <a:r>
              <a:rPr lang="ru-RU" b="0" i="0" u="none" baseline="30000"/>
              <a:t>1 </a:t>
            </a:r>
            <a:r>
              <a:rPr lang="ru-RU" b="0" i="0" u="none" baseline="0"/>
              <a:t>настоящего Закона;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7) наименование должности и адрес места работы, если речь идет о лице, имеющем  гражданство третьего государства или лице без определенного гражданства, которое проживает в Эстонии на основании временного вида на жительство с разрешением на работу, или если речь идет о лице, имеющем гражданство третьего государства или лице без определенного гражданства, которое находится в Эстонии на основании визы или безвизового режима и которое имеет право на краткосрочную работу в Эстонии;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8) начальный и конечный день остановки работы и основание для этого;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9) день окончания работы и основание для этого.</a:t>
            </a:r>
          </a:p>
          <a:p>
            <a:pPr algn="l" rtl="0"/>
            <a:r>
              <a:rPr lang="ru-RU" b="0" i="0" u="none" baseline="0"/>
              <a:t> (2) В положении о реестре, установленном на основании пункта 1 статьи 17 настоящего Закона, можно принять во внимание особенности, связанные с обеспечением защиты государственной тайны, по части внесения данных в реестр и перечня данных, установленных в пункте 1 настоящего Закона.</a:t>
            </a:r>
          </a:p>
          <a:p>
            <a:pPr algn="l" rtl="0"/>
            <a:r>
              <a:rPr lang="ru-RU" b="0" i="0" u="none" baseline="0"/>
              <a:t> (3) Лицо, обеспечивающее работу, имеет право зарегистрировать начало работы в упрощенном порядке. Для этого лицо, обеспечивающее работу, сообщает личный код лица, выполняющего работу, дату начала работы и свой регистрационный либо личный код по телефону либо кратким сообщением на номер телефона налогового управляющего, который указан на сайте налогового управляющего. Прочие данные, указанные в пункте 1 настоящей статьи, лицо, обеспечивающее работу, заносит в реестр трудовой деятельности в течение семи календарных дней, считая со дня регистрации в упрощенном порядке.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16"/>
              </a:rPr>
              <a:t>RT I, 16.04.2014, 2</a:t>
            </a:r>
            <a:r>
              <a:rPr lang="ru-RU" b="0" i="0" u="none" baseline="0"/>
              <a:t> - вст. в силу 07.01.2014]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27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519453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28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502646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63C546F-077E-4DE9-9F62-48CC69999453}" type="slidenum">
              <a:rPr/>
              <a:pPr algn="l" rtl="0"/>
              <a:t>30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423430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2  Объект налогообложения </a:t>
            </a:r>
          </a:p>
          <a:p>
            <a:pPr algn="l" rtl="0"/>
            <a:r>
              <a:rPr lang="ru-RU" b="0" i="0" u="none" baseline="0"/>
              <a:t> (1) Социальный налог взимается: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 с заработной платы и других денежных выплат работнику;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 2009, 5, 35</a:t>
            </a:r>
            <a:r>
              <a:rPr lang="ru-RU" b="0" i="0" u="none" baseline="0"/>
              <a:t> - вст. в силу 01.07.2009]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[недействительно - </a:t>
            </a:r>
            <a:r>
              <a:rPr lang="ru-RU" b="0" i="0" u="none" baseline="0">
                <a:hlinkClick r:id="rId4"/>
              </a:rPr>
              <a:t>RT I 2001, 59, 359</a:t>
            </a:r>
            <a:r>
              <a:rPr lang="ru-RU" b="0" i="0" u="none" baseline="0"/>
              <a:t> - вст. в силу 01.01.2003]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 с заработной платы и прочих выплат, выплаченных чиновнику. По смыслу настоящего Закона чиновником является также лицо, указанное в пункте 3 статьи 2 Закона о государственной  службе;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5"/>
              </a:rPr>
              <a:t>RT I, 06.07.2012, 1</a:t>
            </a:r>
            <a:r>
              <a:rPr lang="ru-RU" b="0" i="0" u="none" baseline="0"/>
              <a:t> - вст. в силу 01.04.2013]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 с выплат члену органов управления и контроля юридического лица в значении статьи 9 Закона о подоходном налоге, а также банкротному управляющему и членам комитета кредиторов в производстве по делу о банкротстве физического лица в случае, предусмотренном подпунктом 2 пункта 1 статьи 9 настоящего Закона;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с дохода индивидуальных предпринимателей от предпринимательской деятельности в значении статьи 14 Закона о подоходном налоге, из которого произведены связанные c предпринимательской деятельностью вычеты, разрешенные Законом о подоходном налоге, с учетом положений пунктов 5, 7 и 8 настоящей статьи, но не более чем с 15-кратной суммы  минимальных ставок оплаты труда за месяцы налогового периода года;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 2009, 5, 35</a:t>
            </a:r>
            <a:r>
              <a:rPr lang="ru-RU" b="0" i="0" u="none" baseline="0"/>
              <a:t> - вст. в силу 01.07.2009]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6)  с выплат физическому лицу, произведённых на основании обязательственно-правового договора, заключённого для оказания услуг по подряду, поручению или иных услуг, предусмотренных  подпунктом 2 пункта 1 статьи 9 настоящего Закона;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7) со специальных льгот в значении Закона о подоходном налоге в пересчёте на деньги, и с подоходного налога, подлежащего уплате со специальных льгот;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8) с компенсаций, выплаченных на основании Закона о страховании от безработицы, за исключением случая, когда за лицо, получающее страховое возмещение по безработице, социальный налог выплачивается на основании подпункта 7 пункта 1 статьи 6 настоящего Закона;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6"/>
              </a:rPr>
              <a:t>RT I 2009, 11, 67</a:t>
            </a:r>
            <a:r>
              <a:rPr lang="ru-RU" b="0" i="0" u="none" baseline="0"/>
              <a:t> - вст. в силу 01.05.2009]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9) с вознаграждений, не указанных в подунктах 1-4 и 6 настоящего пункта, выплачиваемых за выполнение работы на основании закона или иного правового акта.</a:t>
            </a:r>
          </a:p>
          <a:p>
            <a:pPr algn="l" rtl="0"/>
            <a:r>
              <a:rPr lang="ru-RU" b="0" i="0" u="none" baseline="0"/>
              <a:t> (1</a:t>
            </a:r>
            <a:r>
              <a:rPr lang="ru-RU" b="0" i="0" u="none" baseline="30000"/>
              <a:t>1</a:t>
            </a:r>
            <a:r>
              <a:rPr lang="ru-RU" b="0" i="0" u="none" baseline="0"/>
              <a:t>) Социальный налог выплачивается с сумм, указанных в пункте 1 настоящей статьи, независимо от действия являющихся их основанием отношений во время осуществления выплаты. </a:t>
            </a:r>
          </a:p>
          <a:p>
            <a:pPr algn="l" rtl="0"/>
            <a:r>
              <a:rPr lang="ru-RU" b="0" i="0" u="none" baseline="0"/>
              <a:t> (1</a:t>
            </a:r>
            <a:r>
              <a:rPr lang="ru-RU" b="0" i="0" u="none" baseline="30000"/>
              <a:t>2</a:t>
            </a:r>
            <a:r>
              <a:rPr lang="ru-RU" b="0" i="0" u="none" baseline="0"/>
              <a:t>) Положения настоящего Закона, касающиеся зарегистрированных в коммерческом регистре индивидуальных предпринимателей, распространяется также на нотариусов и судебных исполнителей.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7"/>
              </a:rPr>
              <a:t>RT I, 23.12.2013, 1</a:t>
            </a:r>
            <a:r>
              <a:rPr lang="ru-RU" b="0" i="0" u="none" baseline="0"/>
              <a:t> - вст. в силу 01.01.2014] </a:t>
            </a:r>
          </a:p>
          <a:p>
            <a:pPr algn="l" rtl="0"/>
            <a:r>
              <a:rPr lang="ru-RU" b="0" i="0" u="none" baseline="0"/>
              <a:t> (2) Социальный налог взимается с вознаграждений, выплаченных работникам или чиновникам за месяц, но не ниже минимальной месячной ставки оплаты труда, указанной в статье 2</a:t>
            </a:r>
            <a:r>
              <a:rPr lang="ru-RU" b="0" i="0" u="none" baseline="30000"/>
              <a:t>1</a:t>
            </a:r>
            <a:r>
              <a:rPr lang="ru-RU" b="0" i="0" u="none" baseline="0"/>
              <a:t>  настоящего Закона.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8"/>
              </a:rPr>
              <a:t>RT I 2010, 38, 232</a:t>
            </a:r>
            <a:r>
              <a:rPr lang="ru-RU" b="0" i="0" u="none" baseline="0"/>
              <a:t> - вст. в силу 07.01.2010] </a:t>
            </a:r>
          </a:p>
          <a:p>
            <a:pPr algn="l" rtl="0"/>
            <a:r>
              <a:rPr lang="ru-RU" b="0" i="0" u="none" baseline="0"/>
              <a:t> (2</a:t>
            </a:r>
            <a:r>
              <a:rPr lang="ru-RU" b="0" i="0" u="none" baseline="30000"/>
              <a:t>1</a:t>
            </a:r>
            <a:r>
              <a:rPr lang="ru-RU" b="0" i="0" u="none" baseline="0"/>
              <a:t>)  За лицо, находящееся в трудовых и служебных отношениях с несколькими работодателями, социальный налог не ниже чем с минимальной месячной ставки, указанной в статье 2</a:t>
            </a:r>
            <a:r>
              <a:rPr lang="ru-RU" b="0" i="0" u="none" baseline="30000"/>
              <a:t>1</a:t>
            </a:r>
            <a:r>
              <a:rPr lang="ru-RU" b="0" i="0" u="none" baseline="0"/>
              <a:t> настоящего Закона, платит работодатель, учитывающий при удержании подоходного налога необлагаемый налогом доход в соответствии с пунктами 1 и 2 статьи 42 Закона о подоходном налоге.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8"/>
              </a:rPr>
              <a:t>RT I 2010, 38, 232</a:t>
            </a:r>
            <a:r>
              <a:rPr lang="ru-RU" b="0" i="0" u="none" baseline="0"/>
              <a:t> - вст. в силу 07.01.2010] </a:t>
            </a:r>
          </a:p>
          <a:p>
            <a:pPr algn="l" rtl="0"/>
            <a:r>
              <a:rPr lang="ru-RU" b="0" i="0" u="none" baseline="0"/>
              <a:t> (2</a:t>
            </a:r>
            <a:r>
              <a:rPr lang="ru-RU" b="0" i="0" u="none" baseline="30000"/>
              <a:t>2</a:t>
            </a:r>
            <a:r>
              <a:rPr lang="ru-RU" b="0" i="0" u="none" baseline="0"/>
              <a:t>) Если работодатель, учитывающий необлагаемый налогом доход, имеет справку о вознаграждении, выплаченном лицу за тот же налоговый период другим работодателем, он может выплачивать социальный налог за указанное лицо с разницы между месячной ставкой и выплаченным другим работодателем вознаграждением, но не менее чем с той суммы, которую он выплатил лицу за месяц. Лицо обязано предоставить работодателю, учитывающему необлагаемый налогом доход, новую справку о получении вознаграждения к пятому числу следующего месяца, если размер полученного от другого работодателя вознаграждения отличается от указанного в последней представленной справке.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8"/>
              </a:rPr>
              <a:t>RT I 2010, 38, 232</a:t>
            </a:r>
            <a:r>
              <a:rPr lang="ru-RU" b="0" i="0" u="none" baseline="0"/>
              <a:t> - вст. в силу 07.01.2010] </a:t>
            </a:r>
          </a:p>
          <a:p>
            <a:pPr algn="l" rtl="0"/>
            <a:r>
              <a:rPr lang="ru-RU" b="0" i="0" u="none" baseline="0"/>
              <a:t> (3) Социальный налог уплачивается с выплат работнику или чиновнику за месяц, в сумме не менее месячной ставки, указанной в статье 2</a:t>
            </a:r>
            <a:r>
              <a:rPr lang="ru-RU" b="0" i="0" u="none" baseline="30000"/>
              <a:t>1</a:t>
            </a:r>
            <a:r>
              <a:rPr lang="ru-RU" b="0" i="0" u="none" baseline="0"/>
              <a:t>  настоящего Закона, пропорционально отработанному в данном месяце времени, в следующих случаях: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9"/>
              </a:rPr>
              <a:t>RT I 2006, 61, 459</a:t>
            </a:r>
            <a:r>
              <a:rPr lang="ru-RU" b="0" i="0" u="none" baseline="0"/>
              <a:t>  - вст. в силу 01.01.2008]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в отношении работника, отказавшегося от выполнения работы на основании, указанном в статье 19 Закона о трудовом договоре, за исключением неоплачиваемого отпуска,  предоставляемого по соглашению сторон;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10"/>
              </a:rPr>
              <a:t>RT I 2009, 26, 161</a:t>
            </a:r>
            <a:r>
              <a:rPr lang="ru-RU" b="0" i="0" u="none" baseline="0"/>
              <a:t> - вст. в силу 01.07.2009]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в отношении чиновника, чье право на осуществление публичной власти приостановлено на основании статьи 83 Закона о государственной службе, за исключением неоплачиваемого отпуска, предоставляемого по соглашению сторон;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5"/>
              </a:rPr>
              <a:t>RT I, 06.07.2012, 1</a:t>
            </a:r>
            <a:r>
              <a:rPr lang="ru-RU" b="0" i="0" u="none" baseline="0"/>
              <a:t> - вст. в силу 01.04.2013]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</a:t>
            </a:r>
            <a:r>
              <a:rPr lang="ru-RU" b="0" i="0" u="none" baseline="30000"/>
              <a:t>1</a:t>
            </a:r>
            <a:r>
              <a:rPr lang="ru-RU" b="0" i="0" u="none" baseline="0"/>
              <a:t>) в отношении члена Рийгикогу, полномочия которого приостановлены на основании подпунктов 1 и 2 пункта 1 статьи 6 Закона о статусе членов Рийгикогу, или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11"/>
              </a:rPr>
              <a:t>RT I 2007, 44, 316</a:t>
            </a:r>
            <a:r>
              <a:rPr lang="ru-RU" b="0" i="0" u="none" baseline="0"/>
              <a:t> - вст. в силу 14.07.2007]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в отношении работника или чиновника, который приступил к работе или уволился с работы в данном месяце.</a:t>
            </a:r>
          </a:p>
          <a:p>
            <a:pPr algn="l" rtl="0"/>
            <a:r>
              <a:rPr lang="ru-RU" b="0" i="0" u="none" baseline="0"/>
              <a:t> (4) Социальный налог уплачивается с выплат работнику или чиновнику за месяц в следующих случаях: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[недействительно - </a:t>
            </a:r>
            <a:r>
              <a:rPr lang="ru-RU" b="0" i="0" u="none" baseline="0">
                <a:hlinkClick r:id="rId3"/>
              </a:rPr>
              <a:t>RT I 2009, 5, 35</a:t>
            </a:r>
            <a:r>
              <a:rPr lang="ru-RU" b="0" i="0" u="none" baseline="0"/>
              <a:t> - вст. в силу 01.07.2009]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 в отношении работника или чиновника, для которого в данном месяце установлена сокращенная продолжительность рабочего времени на основании пунктов 4 или 6 статьи 43 Закона о трудовом договоре;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 2009, 5, 35</a:t>
            </a:r>
            <a:r>
              <a:rPr lang="ru-RU" b="0" i="0" u="none" baseline="0"/>
              <a:t> - вст. в силу 01.07.2009]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в отношении работника или чиновника, воспитывающего в качестве родителя или опекуна ребенка до трех лет или трех или более детей до 19 лет;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9"/>
              </a:rPr>
              <a:t>RT I 2006, 61, 459</a:t>
            </a:r>
            <a:r>
              <a:rPr lang="ru-RU" b="0" i="0" u="none" baseline="0"/>
              <a:t> - вст. в силу 01.01.2007]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 в отношении работника или чиновника, указанного в подпункте 5 пункта 4 статьи 5 Закона о медицинском страховании;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9"/>
              </a:rPr>
              <a:t>RT I 2006, 61, 459</a:t>
            </a:r>
            <a:r>
              <a:rPr lang="ru-RU" b="0" i="0" u="none" baseline="0"/>
              <a:t> - вст. в силу 01.01.2007]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в отношении работника или чиновника, который в течение 12 месяцев до поступления на работу на основании статьи 6 Закона об услугах и пособиях рынка труда не менее шести месяцев состоял на учёте в качестве безработного, в течение срока до 12 месяцев со дня  поступления на работу;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8"/>
              </a:rPr>
              <a:t>RT I 2010, 38, 232</a:t>
            </a:r>
            <a:r>
              <a:rPr lang="ru-RU" b="0" i="0" u="none" baseline="0"/>
              <a:t> - вст. в силу 01.07.2010]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6) в отношении работника или чиновника, получающего пенсию от эстонского государства или исходя из договора социального страхования или правового акта Европейского Союза, координирующего системы социального страхования (в дальнейшем </a:t>
            </a:r>
            <a:r>
              <a:rPr lang="ru-RU" b="0" i="1" u="none" baseline="0"/>
              <a:t>получатель  государственной пенсии</a:t>
            </a:r>
            <a:r>
              <a:rPr lang="ru-RU" b="0" i="0" u="none" baseline="0"/>
              <a:t>).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8"/>
              </a:rPr>
              <a:t>RT I 2010, 38, 232</a:t>
            </a:r>
            <a:r>
              <a:rPr lang="ru-RU" b="0" i="0" u="none" baseline="0"/>
              <a:t> - вст. в силу 07.01.2010]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31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69631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2  Понятие страхования от безработицы</a:t>
            </a:r>
          </a:p>
          <a:p>
            <a:pPr algn="l" rtl="0"/>
            <a:r>
              <a:rPr lang="ru-RU" b="0" i="0" u="none" baseline="0"/>
              <a:t>  Страхованием от безработицы является вид принудительного страхования, цель которого – оказание услуг рынка труда, выплата пособий рынка труда, кроме пособий по безработице, частичное возмещение застрахованному лицу дохода, утраченного в случае потери работы, на время поиска новой работы, возмещение расходов работнику при расторжении трудового договора, а государственному служащему – при окончании служебных отношений в порядке сокращения штатов, а также защита требований работников при неплатежеспособности работодателя.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06.07.2012, 1</a:t>
            </a:r>
            <a:r>
              <a:rPr lang="ru-RU" b="0" i="0" u="none" baseline="0"/>
              <a:t> - вст. в силу 04.01.2013]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32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191750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3  Застрахованное лицо и страховщик </a:t>
            </a:r>
          </a:p>
          <a:p>
            <a:pPr algn="l" rtl="0"/>
            <a:r>
              <a:rPr lang="ru-RU" b="0" i="0" u="none" baseline="0"/>
              <a:t> (1) В значении настоящего закона застрахованным лицом являются работник, государственный служащий, физическое лицо, оказывающее услугу на основании обязательственно-правового договора, государственный примиритель, член волостной или городской управы, старейшина части города или волости либо пребывающий(-ая) вместе с публичным служащим, отправленным в долгосрочную зарубежную командировку, неработающий(-ая) супруг(а) и пребывающий(-ая) вместе с работающим в иностранном представительстве Эстонской Республики служащим, неработающий(-ая) супруг(а), если ими оплачены взносы страхования от безработицы на основаниях и в порядке, предусмотренных настоящим Законом.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26.03.2013, 1</a:t>
            </a:r>
            <a:r>
              <a:rPr lang="ru-RU" b="0" i="0" u="none" baseline="0"/>
              <a:t> - вст. в силу 04.01.2013] </a:t>
            </a:r>
          </a:p>
          <a:p>
            <a:pPr algn="l" rtl="0"/>
            <a:r>
              <a:rPr lang="ru-RU" b="0" i="0" u="none" baseline="0"/>
              <a:t> (2) В значении настоящего Закона незастрахованными являются следующие лица: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индивидуальный предприниматель;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нотариус, судебный исполнитель или иное независимое лицо, занимающее иную публично- правовую должность, а также творческое лицо свободной профессии в значении статьи 3 Закона о творческих лицах и творческих союзах, которое при налогообложении считается индивидуальным предпринимателем;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I, 23.12.2013, 1</a:t>
            </a:r>
            <a:r>
              <a:rPr lang="ru-RU" b="0" i="0" u="none" baseline="0"/>
              <a:t> - вст. в силу 01.01.2014]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член руководящего или контролирующего органа юридического лица в значении статьи 9 Закона о подоходном налоге, на которого не распространяется Закон о трудовом договоре;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5"/>
              </a:rPr>
              <a:t>RT I 2009, 5, 35</a:t>
            </a:r>
            <a:r>
              <a:rPr lang="ru-RU" b="0" i="0" u="none" baseline="0"/>
              <a:t> - вст. в силу 01.07.2009]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 президент Республики, член Рийгикогу, член правительства Республики, государственный контролер, канцлер юстиции, судья и член волостного собрания органа местного самоуправления;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6"/>
              </a:rPr>
              <a:t>RT I, 06.07.2012, 1</a:t>
            </a:r>
            <a:r>
              <a:rPr lang="ru-RU" b="0" i="0" u="none" baseline="0"/>
              <a:t> - вст. в силу 01.04.2013] 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лица, достигшие пенсионного возраста по старости, предусмотренного статьей 7 Закона о государственном пенсионном страховании (далее – </a:t>
            </a:r>
            <a:r>
              <a:rPr lang="ru-RU" b="0" i="1" u="none" baseline="0"/>
              <a:t>пенсионный возраст по старости</a:t>
            </a:r>
            <a:r>
              <a:rPr lang="ru-RU" b="0" i="0" u="none" baseline="0"/>
              <a:t>), или которым назначена досрочная пенсия по старости, предусмотренная статьей 9 Закона о государственном пенсионном страховании.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7"/>
              </a:rPr>
              <a:t>RT I 2010, 18, 97</a:t>
            </a:r>
            <a:r>
              <a:rPr lang="ru-RU" b="0" i="0" u="none" baseline="0"/>
              <a:t> - вст. в силу 05.16.2010] </a:t>
            </a:r>
          </a:p>
          <a:p>
            <a:pPr algn="l" rtl="0"/>
            <a:r>
              <a:rPr lang="ru-RU" b="0" i="0" u="none" baseline="0"/>
              <a:t> (3) Страховщиком, предоставляющим страхование от безработицы, является Касса по безработице.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8"/>
              </a:rPr>
              <a:t>RT I 2006, 31, 236</a:t>
            </a:r>
            <a:r>
              <a:rPr lang="ru-RU" b="0" i="0" u="none" baseline="0"/>
              <a:t> - вст. в силу 01.01.2007] </a:t>
            </a:r>
          </a:p>
          <a:p>
            <a:endParaRPr lang="ru" b="1" dirty="0"/>
          </a:p>
          <a:p>
            <a:endParaRPr lang="ru" b="1" dirty="0"/>
          </a:p>
          <a:p>
            <a:pPr algn="l" rtl="0"/>
            <a:r>
              <a:rPr lang="ru-RU" b="1" i="0" u="none" baseline="0"/>
              <a:t>ст. 4  Взносы по страхованию от безработицы и плательщик взносов</a:t>
            </a:r>
          </a:p>
          <a:p>
            <a:pPr algn="l" rtl="0"/>
            <a:r>
              <a:rPr lang="ru-RU" b="0" i="0" u="none" baseline="0"/>
              <a:t> (1) Взносы по страхованию от безработицы – это вид страховых взносов по принудительному страхованию для целевого финансирования страхования от безработицы, которые платят: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застрахованное лицо;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работодатель.</a:t>
            </a:r>
          </a:p>
          <a:p>
            <a:pPr algn="l" rtl="0"/>
            <a:r>
              <a:rPr lang="ru-RU" b="0" i="0" u="none" baseline="0"/>
              <a:t> (2) Работодателем в значении настоящего закона является: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юридическое лицо – резидент в значении пункта 2 статьи 6 Закона о подоходном налоге;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 государственное учреждение или орган местного самоуправления;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работодатель – физическое лицо, осуществляющий платы застрахованному лицу, указанные в пункте 1 статьи 40 настоящего Закона;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 в значении Закона о подоходном налоге нерезидент, имеющий в Эстонии постоянное место  деятельности, или нерезидент, ведущий в Эстонии деятельность в качестве работодателя, который осуществляет платы застрахованному лицу, предусмотренные пунктом 1 статьи 40 настоящего Закона.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9"/>
              </a:rPr>
              <a:t>RT I 2002, 44, 284</a:t>
            </a:r>
            <a:r>
              <a:rPr lang="ru-RU" b="0" i="0" u="none" baseline="0"/>
              <a:t> - вст. в силу 07.01.2002]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33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65154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4  Основные требования к организации бухгалтерского учета</a:t>
            </a:r>
          </a:p>
          <a:p>
            <a:pPr algn="l" rtl="0"/>
            <a:r>
              <a:rPr lang="ru-RU" b="0" i="0" u="none" baseline="0"/>
              <a:t>  Лица, обязанные вести бухгалтерский учет, обязаны: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организовать бухгалтерский учет таким образом, чтобы было обеспечено получение актуальной, существенной, объективной и сопоставимой информации о финансовом положении, финансовых результатах и денежных потоках лица, обязанного вести бухгалтерский учет;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 документально фиксировать все свои хозяйственные операции;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 заносить на основании первичных документов или составленных на их основе сводных документов в бухгалтерские реестры записи обо всех своих хозяйственных операциях;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 составлять и представлять отчет за хозяйственный год и другие финансовые отчеты в порядке, установленном настоящим Законом и иными правовыми актами;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хранить бухгалтерские документы.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 2005, 61, 478</a:t>
            </a:r>
            <a:r>
              <a:rPr lang="ru-RU" b="0" i="0" u="none" baseline="0"/>
              <a:t> - вст.в силу 12.01.2005] </a:t>
            </a:r>
          </a:p>
          <a:p>
            <a:endParaRPr lang="ru" dirty="0"/>
          </a:p>
          <a:p>
            <a:pPr algn="l" rtl="0"/>
            <a:r>
              <a:rPr lang="ru-RU" b="1" i="0" u="none" baseline="0"/>
              <a:t>ст. 12  Обязанность хранить бухгалтерские документы</a:t>
            </a:r>
          </a:p>
          <a:p>
            <a:pPr algn="l" rtl="0"/>
            <a:r>
              <a:rPr lang="ru-RU" b="0" i="0" u="none" baseline="0"/>
              <a:t> (1) Лицо, обязанное вести бухгалтерский учет, должно хранить первичные бухгалтерские документы семь лет с момента окончания хозяйственного года, в течение которого первичный документ был отражен в бухгалтерском учете.</a:t>
            </a:r>
          </a:p>
          <a:p>
            <a:pPr algn="l" rtl="0"/>
            <a:r>
              <a:rPr lang="ru-RU" b="0" i="0" u="none" baseline="0"/>
              <a:t> (2) Лицо, обязанное вести бухгалтерский учет, должно хранить бухгалтерские реестры, договоры, бухгалтерские отчеты и иные коммерческие документы, необходимые для разъяснения хозяйственных операций в ходе ревизий, семь лет с момента окончания соответствующего хозяйственного года.</a:t>
            </a:r>
          </a:p>
          <a:p>
            <a:pPr algn="l" rtl="0"/>
            <a:r>
              <a:rPr lang="ru-RU" b="0" i="0" u="none" baseline="0"/>
              <a:t> (3) Коммерческие документы, связанные с долговременными обязательствами или правами, должны храниться семь лет по истечении срока их действия.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(4) Внутренние правила по ведению бухгалтерского учета должны храниться семь лет после их изменения или замены.</a:t>
            </a:r>
          </a:p>
          <a:p>
            <a:pPr algn="l" rtl="0"/>
            <a:r>
              <a:rPr lang="ru-RU" b="0" i="0" u="none" baseline="0"/>
              <a:t> (5) Бухгалтерские реестры, созданные в электронном виде, лицо, обязанное вести бухгалтерский учет, обязано и хранить в электронном виде. Возможность считывания электронных данных должна быть обеспечена в течение всего срока хранения.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 2005, 61, 478</a:t>
            </a:r>
            <a:r>
              <a:rPr lang="ru-RU" b="0" i="0" u="none" baseline="0"/>
              <a:t> - вст. в силу 12.01.2005] </a:t>
            </a:r>
          </a:p>
          <a:p>
            <a:pPr algn="l" rtl="0"/>
            <a:r>
              <a:rPr lang="ru-RU" b="1"/>
              <a:t/>
            </a:r>
            <a:br>
              <a:rPr lang="ru-RU" b="1"/>
            </a:br>
            <a:endParaRPr lang="ru" dirty="0"/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4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5060487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6  Обязанное лицо</a:t>
            </a:r>
          </a:p>
          <a:p>
            <a:pPr algn="l" rtl="0"/>
            <a:r>
              <a:rPr lang="ru-RU" b="0" i="0" u="none" baseline="0"/>
              <a:t>  Обязанным лицом в значении пункта 1 ст.6 Закона о подоходном налоге является физическое лицо-резидент, за которое плательщик социального налога обязан платить социальный налог или которое само платит за себя социальный налог и обязано платить взносы обязательной накопительной пенсии (в дальнейшем </a:t>
            </a:r>
            <a:r>
              <a:rPr lang="ru-RU" b="0" i="1" u="none" baseline="0"/>
              <a:t>взносы</a:t>
            </a:r>
            <a:r>
              <a:rPr lang="ru-RU" b="0" i="0" u="none" baseline="0"/>
              <a:t>), установленные в ст.7 настоящего Закона.</a:t>
            </a:r>
          </a:p>
          <a:p>
            <a:pPr algn="l" rtl="0"/>
            <a:r>
              <a:rPr lang="ru-RU" b="1" i="0" u="none" baseline="0"/>
              <a:t>ст. 7  Объект взносов</a:t>
            </a:r>
          </a:p>
          <a:p>
            <a:pPr algn="l" rtl="0"/>
            <a:r>
              <a:rPr lang="ru-RU" b="0" i="0" u="none" baseline="0"/>
              <a:t> (1) Взносы производятся в установленный в пункте 3 настоящей статьи период времени с сумм, указанных в пп.1–6, 8 и 9 пункта 1 ст.2 и пп.2 пункта 1 ст.6 Закона о социальном налоге.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 2006, 26, 193</a:t>
            </a:r>
            <a:r>
              <a:rPr lang="ru-RU" b="0" i="0" u="none" baseline="0"/>
              <a:t> - вст. в силу 01.01.2007] </a:t>
            </a:r>
          </a:p>
          <a:p>
            <a:pPr algn="l" rtl="0"/>
            <a:r>
              <a:rPr lang="ru-RU" b="0" i="0" u="none" baseline="0"/>
              <a:t> (2) Взносы не производятся с сумм, указанных в пп. 7 п. 1 ст. 2 и в ст. 3 Закона о социальном налоге, а также с сумм, выплачиваемых лицам, перечисленным в ст. 6 Закона о социальном налоге, и с компенсаций по страхованию от безработицы, предусмотренных Законом о страховании от безработицы.</a:t>
            </a:r>
          </a:p>
          <a:p>
            <a:pPr algn="l" rtl="0"/>
            <a:r>
              <a:rPr lang="ru-RU" b="0" i="0" u="none" baseline="0"/>
              <a:t> (3) Обязанность уплаты взносов возникает 1 января года, следующего за достижением обязанным лицом 18-летия, и заканчивается в соответствии с указанным в пункте 2 ст. 40 настоящего Закона 31 декабря года, когда обязанное лицо впервые забирает принадлежащие ему паи из обязательного пенсионного фонда.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 2008, 48, 269</a:t>
            </a:r>
            <a:r>
              <a:rPr lang="ru-RU" b="0" i="0" u="none" baseline="0"/>
              <a:t> - вст. в силу 14.11.2008] </a:t>
            </a:r>
          </a:p>
          <a:p>
            <a:pPr algn="l" rtl="0"/>
            <a:r>
              <a:rPr lang="ru-RU" b="1" i="0" u="none" baseline="0"/>
              <a:t>ст. 8  Период уплаты взносов</a:t>
            </a:r>
          </a:p>
          <a:p>
            <a:pPr algn="l" rtl="0"/>
            <a:r>
              <a:rPr lang="ru-RU" b="0" i="0" u="none" baseline="0"/>
              <a:t> (1) Периодом уплаты взносов является календарный месяц.</a:t>
            </a:r>
          </a:p>
          <a:p>
            <a:pPr algn="l" rtl="0"/>
            <a:r>
              <a:rPr lang="ru-RU" b="0" i="0" u="none" baseline="0"/>
              <a:t> (2) Для индивидуального предпринимателя периодом уплаты взносов является календарный год.</a:t>
            </a:r>
          </a:p>
          <a:p>
            <a:pPr algn="l" rtl="0"/>
            <a:r>
              <a:rPr lang="ru-RU" b="1" i="0" u="none" baseline="0"/>
              <a:t>ст. 9  Ставка взносов</a:t>
            </a:r>
          </a:p>
          <a:p>
            <a:pPr algn="l" rtl="0"/>
            <a:r>
              <a:rPr lang="ru-RU" b="0" i="0" u="none" baseline="0"/>
              <a:t>  Ставка взносов составляет 2% с выплат, перечисленных в пункте 1 ст. 7 настоящего Закона.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34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79253395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35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7712835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расчете</a:t>
            </a:r>
            <a:r>
              <a:rPr lang="ru-RU" baseline="0" dirty="0" smtClean="0"/>
              <a:t> подоходного налога в 2017 г. учитывается ставка необлагаемого налогом дохода в размере 180 евро</a:t>
            </a: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40D1B-9C01-4E7C-BA6E-B26ECF4AFD25}" type="slidenum">
              <a:rPr lang="et-EE" smtClean="0"/>
              <a:t>36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682997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0" i="0" u="none" baseline="0"/>
              <a:t>Хотя ст. 32 ЗПН и понятие связанного с предпринимательством дохода направлены в первую очередь на физических лиц, из вышесказанного исходят также и при налогообложении юридических лиц.</a:t>
            </a:r>
          </a:p>
          <a:p>
            <a:endParaRPr lang="ru" dirty="0"/>
          </a:p>
          <a:p>
            <a:pPr algn="l" defTabSz="990319" rtl="0">
              <a:defRPr/>
            </a:pPr>
            <a:r>
              <a:rPr lang="ru-RU" b="1" i="0" u="none" baseline="0"/>
              <a:t>Закон о трудовом здравоохранении и безопасности труда</a:t>
            </a:r>
          </a:p>
          <a:p>
            <a:endParaRPr lang="ru" b="1" dirty="0"/>
          </a:p>
          <a:p>
            <a:pPr algn="l" rtl="0"/>
            <a:r>
              <a:rPr lang="ru-RU" b="1" i="0" u="none" baseline="0"/>
              <a:t>ст. 13 Обязанности и права работодателя</a:t>
            </a:r>
          </a:p>
          <a:p>
            <a:pPr algn="l" rtl="0"/>
            <a:r>
              <a:rPr lang="ru-RU" b="0" i="0" u="none" baseline="0"/>
              <a:t> (1) Работодатель обязан:1) осуществлять систематический внутренний контроль рабочей среды, в ходе которого он планирует, регулирует и отслеживает состояние гигиены и безопасности труда на предприятии  согласно требованиям, предусмотренным настоящим законом или нормативно-правовыми  актами, изданными на его основе. Внутренний контроль над рабочей средой является неотъемлемой частью деятельности предприятия, к выполнению которой привлекаются  работники и в основе которой лежат результаты анализа рисков в рабочей среде;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 производить ежегодный пересмотр организации внутреннего контроля рабочей среды, анализировать его результаты и при необходимости адаптировать принимаемые меры к  изменившейся ситуации;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3) проводить анализ факторов риска рабочей среды, в ходе которого выявляются факторы  риска рабочей среды, при необходимости измеряются их параметры и проводится оценка  факторов риска, связанных со здоровьем и безопасностью работников, с учетом их возрастных  и гендерных особенностей, включая особые риски для работников, упомянутых в статьях 10 и 10</a:t>
            </a:r>
            <a:r>
              <a:rPr lang="ru-RU" b="0" i="0" u="none" baseline="30000"/>
              <a:t>1</a:t>
            </a:r>
            <a:r>
              <a:rPr lang="ru-RU" b="0" i="0" u="none" baseline="0"/>
              <a:t> настоящего закона, а также факторы риска, связанные с рабочими местами, применением  средств труда и организацией труда.  Результаты анализа факторов риска оформляются  письменно и хранятся в течение 55 лет;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4)  на основании анализа факторов риска рабочей среды составлять письменно план действий, в котором предусматриваются мероприятия по предотвращению или снижению риска для здоровья работников, проводимые во всех видах деятельности и на всех уровнях управления предприятия, их календарный план и исполнители, а также выделять средства, необходимые для этого;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5) организовать анализ факторов риска новой рабочей среды при изменении условий труда,  замене или обновлении средств труда или технологии, выявлении новых данных о воздействии фактора риска на здоровье людей, изменении уровня риска по сравнению с первоначальным  уровнем в результате несчастного случая или опасной ситуации либо при установлении врачом  в ходе медицинского осмотра заболевания, связанного с трудом работника; 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5</a:t>
            </a:r>
            <a:r>
              <a:rPr lang="ru-RU" b="0" i="0" u="none" baseline="30000"/>
              <a:t>1</a:t>
            </a:r>
            <a:r>
              <a:rPr lang="ru-RU" b="0" i="0" u="none" baseline="0"/>
              <a:t>)  обеспечивать пребывание в опасной зоне только работников, прошедших соответствующий  специальный инструктаж или соответствующее специальное обучение, либо выполнение работ  под надзором такого работника;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</a:t>
            </a:r>
            <a:r>
              <a:rPr lang="ru-RU" b="0" i="0" u="none" baseline="30000"/>
              <a:t>2</a:t>
            </a:r>
            <a:r>
              <a:rPr lang="ru-RU" b="0" i="0" u="none" baseline="0"/>
              <a:t>) уведомлять несовершеннолетних и законных представителей несовершеннолетних, не  достигших 15-летнего возраста, о факторах риска, связанных с работой несовершеннолетних, а  также о мерах, принимаемых для их безопасности и охраны здоровья;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6) уведомлять работников через уполномоченных по рабочей среде, членов совета по рабочей  среде и доверенных лиц о факторах риска, результатах анализа рисков, имеющихся в рабочей среде, и принимаемых мерах по предотвращению вреда для здоровья;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6</a:t>
            </a:r>
            <a:r>
              <a:rPr lang="ru-RU" b="0" i="0" u="none" baseline="30000"/>
              <a:t>1</a:t>
            </a:r>
            <a:r>
              <a:rPr lang="ru-RU" b="0" i="0" u="none" baseline="0"/>
              <a:t>) принимать меры, предусмотренные трудовыми и коллективными договорами, по  предотвращению вреда для здоровья работников и нейтрализации воздействия факторов риска, перечисленных в статьях 6–9 настоящего закона;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6</a:t>
            </a:r>
            <a:r>
              <a:rPr lang="ru-RU" b="0" i="0" u="none" baseline="30000"/>
              <a:t>2</a:t>
            </a:r>
            <a:r>
              <a:rPr lang="ru-RU" b="0" i="0" u="none" baseline="0"/>
              <a:t>) организовать </a:t>
            </a:r>
            <a:r>
              <a:rPr lang="ru-RU" b="1" i="0" u="sng" baseline="0"/>
              <a:t>оказание услуг в области гигиены труда</a:t>
            </a:r>
            <a:r>
              <a:rPr lang="ru-RU" b="1" i="0" u="none" baseline="0"/>
              <a:t> </a:t>
            </a:r>
            <a:r>
              <a:rPr lang="ru-RU" b="0" i="0" u="none" baseline="0"/>
              <a:t>и </a:t>
            </a:r>
            <a:r>
              <a:rPr lang="ru-RU" b="1" i="0" u="sng" baseline="0"/>
              <a:t>нести сопряженные с этим расходы</a:t>
            </a:r>
            <a:r>
              <a:rPr lang="ru-RU" b="0" i="0" u="none" baseline="0"/>
              <a:t>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7) организовывать медицинские осмотры работников, на здоровье которых в процессе труда могут воздействовать факторы риска рабочей среды или специфика труда, и нести сопряженные с этим расходы в порядке, установленном настоящим законом или иными законами либо нормативно-правовыми актами, изданными на их основе.  Порядок медицинского осмотра работников устанавливает </a:t>
            </a:r>
            <a:r>
              <a:rPr lang="ru-RU" b="0" i="0" u="none" baseline="0">
                <a:hlinkClick r:id="rId3"/>
              </a:rPr>
              <a:t>министр, отвечающий за данную сферу </a:t>
            </a:r>
            <a:r>
              <a:rPr lang="ru-RU" b="0" i="0" u="none" baseline="0"/>
              <a:t>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7</a:t>
            </a:r>
            <a:r>
              <a:rPr lang="ru-RU" b="0" i="0" u="none" baseline="30000"/>
              <a:t>1</a:t>
            </a:r>
            <a:r>
              <a:rPr lang="ru-RU" b="0" i="0" u="none" baseline="0"/>
              <a:t>) организовать обследование состояния здоровья работников, работающих в ночное время, как до начала ночной работы, так и во время выполнения работы через регулярные интервалы времени, и нести сопряженные с этим расходы в порядке, установленном министром, отвечающим за данную сферу, на основании подпункта 7 настоящего пункта;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8) назначить на предприятии работников, оказывающих первую помощь, учитывая размер и структуру предприятия и организовать за свой счет их обучение. При наличии нескольких структурных подразделений предприятия, разделенных территориально, или посменной работы в каждом структурном подразделении или в каждой смене должен присутствовать хотя бы один работник, прошедший обучение по оказанию первой помощи;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9)  обеспечивать доступность средств первой помощи для всех работников. Средства первой помощи должны храниться в легкодоступном месте, обозначенном надлежащим образом;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10) переводить работника по его требованию и на основании заключения врача временно или  постоянно на другую работу или временно облегчать условия его труда в порядке, установленном законами, регулирующими трудовые и служебные отношения;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11) </a:t>
            </a:r>
            <a:r>
              <a:rPr lang="ru-RU" b="1" i="0" u="sng" baseline="0">
                <a:solidFill>
                  <a:srgbClr val="0000FF"/>
                </a:solidFill>
              </a:rPr>
              <a:t>за свой счет выдавать работникам индивидуальные средства защиты, спецодежду,  чистящие и моющие средства</a:t>
            </a:r>
            <a:r>
              <a:rPr lang="ru-RU" b="0" i="0" u="none" baseline="0"/>
              <a:t>,</a:t>
            </a:r>
            <a:r>
              <a:rPr lang="ru-RU" b="1" i="0" u="sng" baseline="0"/>
              <a:t> </a:t>
            </a:r>
            <a:r>
              <a:rPr lang="ru-RU" b="0" i="0" u="none" baseline="0"/>
              <a:t>если этого требует характер труда, и организовать обучение  работников пользованию индивидуальными средствами защиты;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12) ознакомлять работников с требованиями гигиены и безопасности труда и осуществлять контроль за их выполнением;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13) до начала работы или изменения характера выполняемой работы организовывать для работников обучение и инструктаж по гигиене и безопасности труда, соответствующие рабочему месту и должности.  Обучение и инструктаж должны повторяться в случае изменения или модернизации средств труда или производственной технологии;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14) составить и утвердить инструкцию по обеспечению безопасности для выполняемой работы и используемых средств труда, давать работникам указания по предотвращению загрязнения окружающей среды;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15) отстранять от работы работников, находящихся в состоянии алкогольного, наркотического или токсического опьянения или под действием психотропного вещества;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</a:t>
            </a:r>
            <a:r>
              <a:rPr lang="ru-RU" sz="900" b="0" i="0" u="none" baseline="0"/>
              <a:t>16) [недействительно - </a:t>
            </a:r>
            <a:r>
              <a:rPr lang="ru-RU" sz="900" b="0" i="0" u="none" baseline="0">
                <a:hlinkClick r:id="rId4"/>
              </a:rPr>
              <a:t>RT I 2002, 47, 297</a:t>
            </a:r>
            <a:r>
              <a:rPr lang="ru-RU" sz="900" b="0" i="0" u="none" baseline="0"/>
              <a:t> - вст. в силу 01.01.2003] </a:t>
            </a:r>
            <a:r>
              <a:rPr lang="ru-RU" sz="900"/>
              <a:t/>
            </a:r>
            <a:br>
              <a:rPr lang="ru-RU" sz="900"/>
            </a:br>
            <a:r>
              <a:rPr lang="ru-RU" b="0" i="0" u="none" baseline="0"/>
              <a:t> 17) уведомлять в письменной форме местный орган Инспекции труда или уведомлять Инспекцию труда посредством клиентского портала в форме, позволяющей письменное воспроизведение, о начале своей деятельности или изменении вида деятельности;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18) доводить предписания инспектора труда или заведующего местным органом Инспекции труда либо его заместителя (далее – </a:t>
            </a:r>
            <a:r>
              <a:rPr lang="ru-RU" b="0" i="1" u="none" baseline="0"/>
              <a:t>инспектор труда</a:t>
            </a:r>
            <a:r>
              <a:rPr lang="ru-RU" b="0" i="0" u="none" baseline="0"/>
              <a:t>) до сведения работников, уполномоченного по рабочей среде или доверенного лица работников, членов совета по рабочей среде и специалиста по рабочей среде; 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19) своевременно выполнять предписания инспектора труда и извещать инспектора труда об их выполнении в письменной форме или в форме, позволяющей письменное воспроизведение.</a:t>
            </a:r>
            <a:r>
              <a:rPr lang="ru-RU"/>
              <a:t/>
            </a:r>
            <a:br>
              <a:rPr lang="ru-RU"/>
            </a:br>
            <a:endParaRPr lang="ru" dirty="0"/>
          </a:p>
          <a:p>
            <a:pPr algn="l" rtl="0"/>
            <a:r>
              <a:rPr lang="ru-RU" b="0" i="0" u="none" baseline="0"/>
              <a:t> (2) Работодатель вправе устанавливать на предприятии более жесткие требования в области гигиены и безопасности труда, чем предусмотрено нормативно-правовыми актами.</a:t>
            </a:r>
            <a:r>
              <a:rPr lang="ru-RU"/>
              <a:t/>
            </a:r>
            <a:br>
              <a:rPr lang="ru-RU"/>
            </a:b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37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651758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0" i="0" u="none" baseline="0"/>
              <a:t>При налогообложении специальных льгот, которые предоставлены лицам, работающим на основании </a:t>
            </a:r>
            <a:r>
              <a:rPr lang="ru-RU" b="1" i="0" u="none" baseline="0">
                <a:solidFill>
                  <a:srgbClr val="0000FF"/>
                </a:solidFill>
              </a:rPr>
              <a:t>трудового договора</a:t>
            </a:r>
            <a:r>
              <a:rPr lang="ru-RU" b="0" i="0" u="none" baseline="0">
                <a:solidFill>
                  <a:srgbClr val="0000FF"/>
                </a:solidFill>
              </a:rPr>
              <a:t> </a:t>
            </a:r>
            <a:r>
              <a:rPr lang="ru-RU" b="0" i="0" u="none" baseline="0"/>
              <a:t>, не имеет значения, с какой занятостью работает лицо, был ли приостановлен трудовой договор на момент предоставления специальной льготы, предусмотрены ли блага в трудовом договоре или коллективном договоре и т.д.</a:t>
            </a:r>
          </a:p>
          <a:p>
            <a:endParaRPr lang="ru" dirty="0"/>
          </a:p>
          <a:p>
            <a:pPr algn="l" rtl="0"/>
            <a:r>
              <a:rPr lang="ru-RU" b="1" i="0" u="none" baseline="0"/>
              <a:t>Член органа правления или контроля</a:t>
            </a:r>
          </a:p>
          <a:p>
            <a:pPr algn="l" rtl="0"/>
            <a:r>
              <a:rPr lang="ru-RU" b="0" i="0" u="none" baseline="0"/>
              <a:t>В соответствии со ст. 9 ЗПН, органом управления или контроля юридического лица являются любые уполномоченные органы или лица, которые согласно закону, действие которого распространяется на соответствующее юридическое лицо, договору о создании объединения, уставу либо иному правовому акту, регулирующему деятельность юридического лица, имеют право участвовать в управлении деятельностью юридического лица или проверке деятельности его руководящего органа.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Органом управления или контроля в числе прочих является </a:t>
            </a:r>
            <a:r>
              <a:rPr lang="ru-RU" b="1" i="0" u="none" baseline="0"/>
              <a:t>правление</a:t>
            </a:r>
            <a:r>
              <a:rPr lang="ru-RU" b="0" i="0" u="none" baseline="0"/>
              <a:t>, совет, участник полного или коммандитного товарищества (товарищества на вере), уполномоченный представлять товарищество, прокурист, </a:t>
            </a:r>
            <a:r>
              <a:rPr lang="ru-RU" b="1" i="0" u="none" baseline="0"/>
              <a:t>учредитель</a:t>
            </a:r>
            <a:r>
              <a:rPr lang="ru-RU" b="0" i="0" u="none" baseline="0"/>
              <a:t> до регистрации юридического лица в регистре, ликвидатор, банкротный управляющий, </a:t>
            </a:r>
            <a:r>
              <a:rPr lang="ru-RU" b="1" i="0" u="none" baseline="0"/>
              <a:t>аудитор</a:t>
            </a:r>
            <a:r>
              <a:rPr lang="ru-RU" b="0" i="0" u="none" baseline="0"/>
              <a:t>, ревизор, член ревизионной комиссии и проч., так как перечень не является полным. Органами управления считаются также заведующий филиалом иностранного коммерческого объединения и исполнительный директор постоянного места деятельности нерезидента (ст.9 ЗПН).</a:t>
            </a:r>
          </a:p>
          <a:p>
            <a:endParaRPr lang="ru" dirty="0"/>
          </a:p>
          <a:p>
            <a:pPr algn="l" rtl="0"/>
            <a:r>
              <a:rPr lang="ru-RU" b="1" i="0" u="none" baseline="0"/>
              <a:t>Физическое лицо, которое продает работодателю товар в течение периода более шести месяцев</a:t>
            </a:r>
          </a:p>
          <a:p>
            <a:pPr algn="l" rtl="0"/>
            <a:r>
              <a:rPr lang="ru-RU" b="0" i="0" u="none" baseline="0"/>
              <a:t>При продаже товаров работодателю физическое лицо считается работником в значении ст.48 ЗПН в том случае, если товар продается в течение более 6 месяцев. При оценке временного критерия исходят из продолжительности периода продажи товаров. Если существует договоренность о продаже товаров в течение более 6 месяцев, физическое лицо считается работником с момента достижения этой договоренности (независимо от периодичности продажи отдельных товаров). Таким образом, особая льгота должна предоставляться лицу, с которым у предоставителя льготы имеются или имелись предпринимательские отношения.</a:t>
            </a:r>
          </a:p>
          <a:p>
            <a:endParaRPr lang="ru" dirty="0"/>
          </a:p>
          <a:p>
            <a:pPr algn="l" rtl="0"/>
            <a:r>
              <a:rPr lang="ru-RU" b="1" i="0" u="none" baseline="0"/>
              <a:t>Физическое лицо, работающее или оказывающее услугу на основании договора подряда, договора поручения или иного обязательственно-правового договора</a:t>
            </a:r>
          </a:p>
          <a:p>
            <a:pPr algn="l" rtl="0"/>
            <a:r>
              <a:rPr lang="ru-RU" b="0" i="0" u="none" baseline="0"/>
              <a:t>Лицо, оказывающее услугу работодателю на основании обязательственно-правового договора, считается работником в значении ст. 48 ЗПН </a:t>
            </a:r>
            <a:r>
              <a:rPr lang="ru-RU" b="1" i="0" u="none" baseline="0"/>
              <a:t>независимо от продолжительности оказания этой услуги.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При предоставлении благ вышеперечисленным физическим лицам после оказания ими услуги или окончания поставки товаров необходимо оценить, были ли предоставлены блага исходя из договорных отношений или нет.</a:t>
            </a:r>
          </a:p>
          <a:p>
            <a:pPr algn="l" rtl="0"/>
            <a:r>
              <a:rPr lang="ru-RU" b="0" i="0" u="none" baseline="0"/>
              <a:t>В качестве специальной льготы облагаются налогом также те предоставляемые работодателем блага, которые предоставляются супругу (супруге), сожителю работника или его родственнику по прямой либо побочной линии.</a:t>
            </a:r>
          </a:p>
          <a:p>
            <a:pPr algn="l" rtl="0"/>
            <a:r>
              <a:rPr lang="ru-RU" b="0" i="0" u="none" baseline="0"/>
              <a:t>Сожитель - это неопределенное юридическое понятие, и в случае предоставления специальных льгот сожитель приравнивается к супругу, предполагая наличие общего экономического интереса независимо от формальной связи.</a:t>
            </a:r>
          </a:p>
          <a:p>
            <a:pPr algn="l" rtl="0"/>
            <a:r>
              <a:rPr lang="ru-RU" b="0" i="0" u="none" baseline="0"/>
              <a:t>Родственники по прямой и побочной линии - это понятия, вытекающие из Закона о семье.  Под родственниками по прямой линии подразумеваются родители и дети (также бабушки, дедушки и внуки), а под родственниками по побочной линии - сестры, братья, тети, дяди.</a:t>
            </a:r>
          </a:p>
          <a:p>
            <a:endParaRPr lang="ru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Разъяснения Налогового департамента по поводу специальных льгот: </a:t>
            </a:r>
            <a:r>
              <a:rPr lang="ru-RU" sz="1200" b="0" i="0" u="sng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http://www.emta.ee/et/ariklient/tulu-kulu-kaive-kasum/erisoodustused/selgitused-erisoodustuste-deklaratsiooni-tsd-lisa-4</a:t>
            </a:r>
            <a:endParaRPr lang="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/>
            <a:r>
              <a:rPr lang="ru-RU" b="0" i="0" u="none" baseline="0"/>
              <a:t> 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38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4538194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1A2BAE-E3FA-4E58-A583-A7DCB34B3222}" type="slidenum">
              <a:rPr lang="et-EE" smtClean="0"/>
              <a:t>39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751778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r>
              <a:rPr lang="ru-RU" b="1" i="0" u="none" baseline="0"/>
              <a:t>Подарок или спонсорство</a:t>
            </a:r>
            <a:r>
              <a:rPr lang="ru-RU" b="0" i="0" u="none" baseline="0"/>
              <a:t> </a:t>
            </a:r>
          </a:p>
          <a:p>
            <a:pPr algn="l" rtl="0" fontAlgn="base"/>
            <a:r>
              <a:rPr lang="ru-RU" b="0" i="0" u="none" baseline="0"/>
              <a:t>В законодательстве Эстонии, касающемся каналов СМИ, понятие «спонсор» используется, однако в ст. 49 ЗПН это понятие не употребляется. Спонсорство определяется по-разному: «спонсор» означает лицо, оказывающее </a:t>
            </a:r>
            <a:r>
              <a:rPr lang="ru-RU" b="1" i="0" u="none" baseline="0"/>
              <a:t>экономическую поддержку</a:t>
            </a:r>
            <a:r>
              <a:rPr lang="ru-RU" b="0" i="0" u="none" baseline="0"/>
              <a:t>, предоставляющее деньги для определенной цели. В «Эстонской энциклопедии»  в статье о «спонсоре» содержатся также ссылки на слова «soosija» (покровитель), «toetaja» (оказывающий поддержку), «rahaandja» (дающий деньги) и/или «finantseerija» (финансирующий). Спонсорство не всегда заключается в предоставлении денег, оно может проявляться в предоставлении по льготным ценам услуги или товара, сдачи в аренду помещений и т.п. льготах. Спонсирующее предприятие рассматривает свою деятельность как коммерческие отношения, предполагающие получение выгоды.</a:t>
            </a:r>
          </a:p>
          <a:p>
            <a:pPr algn="l" rtl="0" fontAlgn="base"/>
            <a:endParaRPr lang="ru" dirty="0"/>
          </a:p>
          <a:p>
            <a:pPr algn="l" rtl="0" fontAlgn="base"/>
            <a:r>
              <a:rPr lang="ru-RU" b="0" i="0" u="none" baseline="0"/>
              <a:t>По сути спонсорство представляет собой сделку, целью которой является получение чего-либо взамен. Спонсорство связывают чаще всего с коммерцией и рекламой. Спонсорство может заключаться в предоставлении денег или услуги культурному учреждению для проведения какого-либо мероприятия или начинания в обмен на определенную ответную услугу. Таким образом, спонсорство представляет собой часть маркетинговой стратегии предприятия, когда в ответ рассчитывают на получение экономического дохода. Однако реклама не обязательно должна носить коммерческий характер, это зависит от рекламодателя (например, некоммерческое общество, рекламирующее идеи, отношение и т.п.).</a:t>
            </a:r>
          </a:p>
          <a:p>
            <a:pPr algn="l" rtl="0" fontAlgn="base"/>
            <a:endParaRPr lang="ru" dirty="0"/>
          </a:p>
          <a:p>
            <a:pPr algn="l" rtl="0" fontAlgn="base"/>
            <a:r>
              <a:rPr lang="ru-RU" b="0" i="0" u="none" baseline="0"/>
              <a:t>Поскольку спонсорство часто отождествляют с пожертвованиями, в отношении спонсорства необходимо смотреть, каково экономическое содержание сделки, в соответствии с этой оценкой и происходит налогообложение.</a:t>
            </a:r>
          </a:p>
          <a:p>
            <a:pPr algn="l" rtl="0" fontAlgn="base"/>
            <a:endParaRPr lang="ru" dirty="0"/>
          </a:p>
          <a:p>
            <a:pPr algn="l" rtl="0" fontAlgn="base"/>
            <a:r>
              <a:rPr lang="ru-RU" b="0" i="0" u="none" baseline="0"/>
              <a:t>Исходя из ЗПН спонсорство следует оценивать следующим образом:</a:t>
            </a:r>
          </a:p>
          <a:p>
            <a:pPr marL="185685" indent="-185685" algn="l" rtl="0" fontAlgn="base">
              <a:buFont typeface="Arial" panose="020B0604020202020204" pitchFamily="34" charset="0"/>
              <a:buChar char="•"/>
            </a:pPr>
            <a:r>
              <a:rPr lang="ru-RU" b="0" i="0" u="none" baseline="0"/>
              <a:t>пожертвование или подарок, облагаемые налогом в соответствии со ст. 49 ЗПН;</a:t>
            </a:r>
          </a:p>
          <a:p>
            <a:pPr marL="185685" indent="-185685" algn="l" rtl="0" fontAlgn="base">
              <a:buFont typeface="Arial" panose="020B0604020202020204" pitchFamily="34" charset="0"/>
              <a:buChar char="•"/>
            </a:pPr>
            <a:r>
              <a:rPr lang="ru-RU" b="0" i="0" u="none" baseline="0"/>
              <a:t>расходы, связанные с предпринимательством, которые налогообложению не подлежат (напр., реклама). Здесь важно различать, что является рекламой, а что нет.</a:t>
            </a:r>
          </a:p>
          <a:p>
            <a:pPr marL="185685" indent="-185685" algn="l" rtl="0" fontAlgn="base">
              <a:buFont typeface="Arial" panose="020B0604020202020204" pitchFamily="34" charset="0"/>
              <a:buChar char="•"/>
            </a:pPr>
            <a:r>
              <a:rPr lang="ru-RU" b="0" i="0" u="none" baseline="0"/>
              <a:t>не связанные с предпринимательством расходы, облагаемые налогом в соответствии со ст. 51 ЗПН.</a:t>
            </a:r>
          </a:p>
          <a:p>
            <a:pPr algn="l" rtl="0" fontAlgn="base"/>
            <a:endParaRPr lang="ru" dirty="0"/>
          </a:p>
          <a:p>
            <a:pPr algn="l" rtl="0" fontAlgn="base"/>
            <a:r>
              <a:rPr lang="ru-RU" b="0" i="0" u="none" baseline="0"/>
              <a:t>В случае спонсорства должно быть </a:t>
            </a:r>
            <a:r>
              <a:rPr lang="ru-RU" b="1" i="0" u="none" baseline="0"/>
              <a:t>документально подтверждено</a:t>
            </a:r>
            <a:r>
              <a:rPr lang="ru-RU" b="0" i="0" u="none" baseline="0"/>
              <a:t>, что и когда было получено за спонсирование. Наиболее распространено спонсирование искусства, культуры, спорта и науки.</a:t>
            </a:r>
          </a:p>
          <a:p>
            <a:pPr algn="l" rtl="0" fontAlgn="base"/>
            <a:r>
              <a:rPr lang="ru-RU" b="0" i="0" u="none" baseline="0"/>
              <a:t>При получении в обмен на спонсорство услуги или товара, которыми в действительности пользуется работник, мы имеем дело со специальной льготой, которая облагается налогом в соответствии со ст. 48 ЗПН.</a:t>
            </a:r>
            <a:endParaRPr lang="ru" dirty="0"/>
          </a:p>
          <a:p>
            <a:pPr algn="l" rtl="0" fontAlgn="base"/>
            <a:endParaRPr lang="ru" dirty="0"/>
          </a:p>
          <a:p>
            <a:pPr algn="l" rtl="0"/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Пример: если, например, в январе расходы на прием составили 100 евро, а зарплата (брутто) задекларирована в размере 1000 евро.</a:t>
            </a:r>
          </a:p>
          <a:p>
            <a:pPr algn="l" rtl="0"/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 необлагаемые налогом расходы на прием составят в январе 32 евро + (1000 * 2%)= 32 + 20 = 52 евро, и подоходный налогг нужно будет уплатить с 48 евро. Подоходный налог с 48 евро* 20/80  = евро.</a:t>
            </a:r>
          </a:p>
          <a:p>
            <a:pPr algn="l" rtl="0" fontAlgn="base"/>
            <a:endParaRPr lang="ru" dirty="0"/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40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1179077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sz="1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Дополнительно: </a:t>
            </a:r>
            <a:r>
              <a:rPr lang="ru-RU" sz="1200" b="0" i="0" u="sng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http://www.emta.ee/et/tulu-kulu-kaive-kasum/erisoodustused/soiduauto/erisoodustuse-tekkimine-tooandja-soidukitelt-va</a:t>
            </a:r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5585D58-1C49-4209-8E49-44FBD0C30FE0}" type="slidenum">
              <a:rPr/>
              <a:pPr algn="l" rtl="0"/>
              <a:t>41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7054945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55585D58-1C49-4209-8E49-44FBD0C30FE0}" type="slidenum">
              <a:rPr/>
              <a:pPr algn="l" rtl="0"/>
              <a:t>50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805829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5  Учет по принципу возникновения сделки и по кассовому принципу</a:t>
            </a:r>
          </a:p>
          <a:p>
            <a:pPr algn="l" rtl="0"/>
            <a:r>
              <a:rPr lang="ru-RU" b="0" i="0" u="none" baseline="0"/>
              <a:t> (1) Учет по кассовому принципу - это отражение хозяйственных операций в соответствии с поступлением или выплатой связанных с ними денежных сумм.</a:t>
            </a:r>
          </a:p>
          <a:p>
            <a:pPr algn="l" rtl="0"/>
            <a:r>
              <a:rPr lang="ru-RU" b="0" i="0" u="none" baseline="0"/>
              <a:t> (2) Учет по принципу возникновения - это отражение хозяйственных операций по мере их совершения, независимо от поступления или выплаты связанных с ними денежных сумм. При составлении отчета производятся корректировочные и заключительные записи, позволяющие определить доходы и расходы отчетного периода.</a:t>
            </a:r>
          </a:p>
          <a:p>
            <a:pPr algn="l" rtl="0"/>
            <a:r>
              <a:rPr lang="ru-RU" b="0" i="0" u="none" baseline="0"/>
              <a:t> (3) Бухгалтерский учет ведется по принципу учета возникновения сделки, если иное не вытекает из настоящего Закона.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5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963648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6  Документальная фиксация и запись хозяйственных операций</a:t>
            </a:r>
          </a:p>
          <a:p>
            <a:pPr algn="l" rtl="0"/>
            <a:r>
              <a:rPr lang="ru-RU" b="0" i="0" u="none" baseline="0"/>
              <a:t> (1) Хозяйственная операция в понимании настоящего Закона - это сделка, совершенная лицом, обязанным вести бухгалтерский учет, сделка между третьими лицами или событие, касающееся лица, обязанного вести бухгалтерский учет, в результате которого происходят изменения в составе имущества, обязательств или собственного капитала лица, обязанного вести бухгалтерский учет.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3"/>
              </a:rPr>
              <a:t>RT I, 30.12.2015, 4</a:t>
            </a:r>
            <a:r>
              <a:rPr lang="ru-RU" b="0" i="0" u="none" baseline="0"/>
              <a:t> - вст. в силу 01.01.2016] </a:t>
            </a:r>
          </a:p>
          <a:p>
            <a:pPr algn="l" rtl="0"/>
            <a:r>
              <a:rPr lang="ru-RU" b="0" i="0" u="none" baseline="0"/>
              <a:t> (2) Лицо, обязанное вести бухгалтерский учет, должно документально фиксировать все свои хозяйственные операции и производить их запись в бухгалтерских реестрах в течение разумного времени после совершения операций так, чтобы было обеспечено своевременное представление отчетности в предусмотренные правовыми актами сроки.</a:t>
            </a:r>
          </a:p>
          <a:p>
            <a:pPr algn="l" rtl="0"/>
            <a:r>
              <a:rPr lang="ru-RU" b="0" i="0" u="none" baseline="0"/>
              <a:t> (3) Запись хозяйственных операций производится по принципу двойной записи на дебетуемых и кредитуемых счетах.</a:t>
            </a:r>
          </a:p>
          <a:p>
            <a:pPr algn="l" rtl="0"/>
            <a:r>
              <a:rPr lang="ru-RU" b="0" i="0" u="none" baseline="0"/>
              <a:t> (4) Основанием для внесения любой бухгалтерской записи служит первичный документ, подтверждающий совершение хозяйственной операции, или сводный документ, составленный на основе первичных документов.</a:t>
            </a:r>
          </a:p>
          <a:p>
            <a:pPr algn="l" rtl="0"/>
            <a:r>
              <a:rPr lang="ru-RU" b="0" i="0" u="none" baseline="0"/>
              <a:t> (5) Бухгалтерская запись должна содержать следующие данные: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1) дата совершения хозяйственной операции;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2) порядковый номер бухгалтерской записи;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3) дебетуемые и кредитуемые счета и соответствующие суммы;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4) краткое описание хозяйственной операции;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 5) наименование и номер первичного (сводного) документа.</a:t>
            </a:r>
            <a:r>
              <a:rPr lang="ru-RU"/>
              <a:t/>
            </a:r>
            <a:br>
              <a:rPr lang="ru-RU"/>
            </a:br>
            <a:r>
              <a:rPr lang="ru-RU" b="0" i="0" u="none" baseline="0"/>
              <a:t>[</a:t>
            </a:r>
            <a:r>
              <a:rPr lang="ru-RU" b="0" i="0" u="none" baseline="0">
                <a:hlinkClick r:id="rId4"/>
              </a:rPr>
              <a:t>RT I 2005, 61, 478</a:t>
            </a:r>
            <a:r>
              <a:rPr lang="ru-RU" b="0" i="0" u="none" baseline="0"/>
              <a:t> - вст. в силу 12.01.2005] 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6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248135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100" b="1" u="sng" dirty="0" smtClean="0"/>
              <a:t>Начиная</a:t>
            </a:r>
            <a:r>
              <a:rPr lang="ru-RU" sz="1100" b="1" u="sng" baseline="0" dirty="0" smtClean="0"/>
              <a:t> с </a:t>
            </a:r>
            <a:r>
              <a:rPr lang="et-EE" sz="1100" b="1" u="sng" dirty="0" smtClean="0"/>
              <a:t>2017</a:t>
            </a:r>
            <a:r>
              <a:rPr lang="ru-RU" sz="1100" b="1" u="sng" dirty="0" smtClean="0"/>
              <a:t> г.</a:t>
            </a:r>
            <a:r>
              <a:rPr lang="et-EE" sz="1100" b="1" u="sng" dirty="0" smtClean="0"/>
              <a:t>:</a:t>
            </a:r>
            <a:endParaRPr lang="et-EE" sz="1100" b="1" u="sng" dirty="0"/>
          </a:p>
          <a:p>
            <a:r>
              <a:rPr lang="et-EE" sz="1100" b="1" dirty="0"/>
              <a:t>§ 7.  </a:t>
            </a:r>
            <a:r>
              <a:rPr lang="ru-RU" sz="1100" b="1" dirty="0" smtClean="0"/>
              <a:t>Первичный документ</a:t>
            </a:r>
            <a:endParaRPr lang="et-EE" sz="1100" b="1" dirty="0"/>
          </a:p>
          <a:p>
            <a:r>
              <a:rPr lang="et-EE" sz="1100" dirty="0"/>
              <a:t> (1) </a:t>
            </a:r>
            <a:r>
              <a:rPr lang="ru-RU" sz="1100" dirty="0" smtClean="0"/>
              <a:t>Первичным документом бухгалтерского учета является справка,</a:t>
            </a:r>
            <a:r>
              <a:rPr lang="ru-RU" sz="1100" baseline="0" dirty="0" smtClean="0"/>
              <a:t> чье содержание и форма должны при необходимости позволять компетентной и независимой стороне удостоверять обстоятельства и достоверность экономической операции.</a:t>
            </a:r>
          </a:p>
          <a:p>
            <a:endParaRPr lang="et-EE" sz="11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100" dirty="0"/>
              <a:t> (2) </a:t>
            </a:r>
            <a:r>
              <a:rPr lang="ru-RU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в законе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или в изданном на его основе постановлении не установлено иного, то первичный документ должен содержать по меньшей мере следующие данные об экономической операции</a:t>
            </a:r>
            <a:r>
              <a:rPr lang="et-EE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t-EE" sz="1100" dirty="0" smtClean="0"/>
          </a:p>
          <a:p>
            <a:r>
              <a:rPr lang="et-EE" sz="1100" dirty="0"/>
              <a:t> 1) </a:t>
            </a:r>
            <a:r>
              <a:rPr lang="ru-RU" sz="1100" b="1" dirty="0" smtClean="0"/>
              <a:t>время совершения операции</a:t>
            </a:r>
            <a:r>
              <a:rPr lang="et-EE" sz="1100" dirty="0" smtClean="0"/>
              <a:t>;</a:t>
            </a:r>
            <a:r>
              <a:rPr lang="et-EE" sz="1100" dirty="0"/>
              <a:t/>
            </a:r>
            <a:br>
              <a:rPr lang="et-EE" sz="1100" dirty="0"/>
            </a:br>
            <a:r>
              <a:rPr lang="et-EE" sz="1100" dirty="0"/>
              <a:t> 2) </a:t>
            </a:r>
            <a:r>
              <a:rPr lang="ru-RU" sz="1100" b="1" dirty="0" smtClean="0"/>
              <a:t>описание экономического содержания операции</a:t>
            </a:r>
            <a:r>
              <a:rPr lang="et-EE" sz="1100" dirty="0" smtClean="0"/>
              <a:t>;</a:t>
            </a:r>
            <a:r>
              <a:rPr lang="et-EE" sz="1100" dirty="0"/>
              <a:t/>
            </a:r>
            <a:br>
              <a:rPr lang="et-EE" sz="1100" dirty="0"/>
            </a:br>
            <a:r>
              <a:rPr lang="et-EE" sz="1100" dirty="0"/>
              <a:t> 3) </a:t>
            </a:r>
            <a:r>
              <a:rPr lang="ru-RU" sz="1100" b="1" dirty="0" smtClean="0"/>
              <a:t>цифровые показатели</a:t>
            </a:r>
            <a:r>
              <a:rPr lang="et-EE" sz="1100" dirty="0" smtClean="0"/>
              <a:t>, </a:t>
            </a:r>
            <a:r>
              <a:rPr lang="ru-RU" sz="1100" dirty="0" smtClean="0"/>
              <a:t>например, количество, цена и сумма</a:t>
            </a:r>
            <a:r>
              <a:rPr lang="et-EE" sz="1100" dirty="0" smtClean="0"/>
              <a:t>.</a:t>
            </a:r>
            <a:endParaRPr lang="et-EE" sz="1100" dirty="0"/>
          </a:p>
          <a:p>
            <a:endParaRPr lang="et-EE" sz="1100" dirty="0"/>
          </a:p>
          <a:p>
            <a:pPr algn="l"/>
            <a:r>
              <a:rPr lang="et-EE" sz="1100" dirty="0"/>
              <a:t> (3) </a:t>
            </a:r>
            <a:r>
              <a:rPr lang="ru-RU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стороной в операции, требующей ведения бухгалтерского учета, выступает лицо, обязанное вести бухгалтерский учет, лицо, обязанное вести государственный бухгалтерский учет, или иностранное юридическое лицо, то в предоставленном </a:t>
            </a:r>
            <a:r>
              <a:rPr lang="ru-RU" sz="1100" b="1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счете</a:t>
            </a:r>
            <a:r>
              <a:rPr lang="ru-RU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 отчуждении товара или оказании услуг помимо 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указанного в настоящей статье части 2 также должны быть указаны </a:t>
            </a:r>
            <a:r>
              <a:rPr lang="ru-RU" sz="1100" b="0" i="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номер счета</a:t>
            </a:r>
            <a:r>
              <a:rPr lang="et-EE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другой признак </a:t>
            </a:r>
            <a:r>
              <a:rPr lang="ru-RU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идентифицирования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</a:t>
            </a:r>
            <a:r>
              <a:rPr lang="ru-RU" sz="1100" b="0" i="0" u="none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данные,</a:t>
            </a:r>
            <a:r>
              <a:rPr lang="et-EE" sz="1100" b="0" i="0" u="none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100" b="0" i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позволяющие идентифицировать</a:t>
            </a:r>
            <a:r>
              <a:rPr lang="ru-RU" sz="1100" b="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100" b="0" i="0" u="none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стороны операции.</a:t>
            </a:r>
            <a:endParaRPr lang="ru-RU" sz="1100" b="0" u="none" dirty="0" smtClean="0"/>
          </a:p>
          <a:p>
            <a:endParaRPr lang="et-EE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100" dirty="0"/>
              <a:t> (4) </a:t>
            </a:r>
            <a:r>
              <a:rPr lang="ru-RU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занесении записи об экономической операции в бухгалтерский регистр необходимо в первичный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сводный документ добавить </a:t>
            </a:r>
            <a:r>
              <a:rPr lang="ru-RU" sz="1100" b="1" i="0" kern="1200" baseline="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ссылку на запись</a:t>
            </a:r>
            <a:r>
              <a:rPr lang="et-EE" sz="1100" b="0" i="0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t-EE" sz="11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100" dirty="0"/>
              <a:t> (5) </a:t>
            </a:r>
            <a:r>
              <a:rPr lang="ru-RU" sz="1100" dirty="0" smtClean="0"/>
              <a:t>Первичный</a:t>
            </a:r>
            <a:r>
              <a:rPr lang="ru-RU" sz="1100" baseline="0" dirty="0" smtClean="0"/>
              <a:t> документ должен быть </a:t>
            </a:r>
            <a:r>
              <a:rPr lang="ru-RU" sz="1100" b="1" baseline="0" dirty="0" smtClean="0"/>
              <a:t>машинно-обрабатываем</a:t>
            </a:r>
            <a:r>
              <a:rPr lang="ru-RU" sz="1100" b="0" baseline="0" dirty="0" smtClean="0"/>
              <a:t>. Первичный документ может быть в другой форме, позволяющей неизмененное письменное воспроизведение, если это исходит из юридического акта или если у стороны операции нет возможности для работы с машинно-обрабатываемым документом и создание такой возможности требует от него непропорционально больших затрат и усилий.</a:t>
            </a:r>
          </a:p>
          <a:p>
            <a:endParaRPr lang="et-EE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100" dirty="0"/>
              <a:t> (6) </a:t>
            </a:r>
            <a:r>
              <a:rPr lang="ru-RU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значении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данного закона </a:t>
            </a:r>
            <a:r>
              <a:rPr lang="ru-RU" sz="1100" b="1" i="0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машинно-обрабатываемость</a:t>
            </a:r>
            <a:r>
              <a:rPr lang="ru-RU" sz="1100" b="0" i="0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это признак потока данных, который возникает, когда при создании потока данных используется унифицированное описание данных таким образом, что созданные для этого </a:t>
            </a:r>
            <a:r>
              <a:rPr lang="ru-RU" sz="11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инфотехнологические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приложения могут однозначно определить внутреннюю структуру потока данных и отдельные трактовки фактов.</a:t>
            </a:r>
          </a:p>
          <a:p>
            <a:endParaRPr lang="ru-RU" sz="1100" dirty="0" smtClean="0"/>
          </a:p>
          <a:p>
            <a:r>
              <a:rPr lang="et-EE" sz="1100" dirty="0" smtClean="0"/>
              <a:t> (7) </a:t>
            </a:r>
            <a:r>
              <a:rPr lang="ru-RU" sz="1100" dirty="0" smtClean="0"/>
              <a:t>К сводному документу,</a:t>
            </a:r>
            <a:r>
              <a:rPr lang="ru-RU" sz="1100" baseline="0" dirty="0" smtClean="0"/>
              <a:t> составленного на основании первичного документа, применяются требования,</a:t>
            </a:r>
            <a:r>
              <a:rPr lang="ru-RU" sz="1100" dirty="0" smtClean="0"/>
              <a:t> </a:t>
            </a:r>
            <a:r>
              <a:rPr lang="ru-RU" sz="1100" baseline="0" dirty="0" smtClean="0"/>
              <a:t>предъявляемые в отношении первичного документа</a:t>
            </a:r>
            <a:r>
              <a:rPr lang="et-EE" sz="1100" dirty="0" smtClean="0"/>
              <a:t>.</a:t>
            </a:r>
          </a:p>
          <a:p>
            <a:endParaRPr lang="et-EE" sz="1100" dirty="0" smtClean="0"/>
          </a:p>
          <a:p>
            <a:r>
              <a:rPr lang="et-EE" sz="1100" dirty="0" smtClean="0"/>
              <a:t> (8) </a:t>
            </a:r>
            <a:r>
              <a:rPr lang="ru-RU" sz="1100" dirty="0" smtClean="0"/>
              <a:t>Если бухгалтерский регистр не ведется в машинно-обрабатываемом виде, то регулирующей основой для первичного документа является</a:t>
            </a:r>
            <a:r>
              <a:rPr lang="ru-RU" sz="1100" baseline="0" dirty="0" smtClean="0"/>
              <a:t> бухгалтерская справка.</a:t>
            </a:r>
            <a:endParaRPr lang="ru-RU" sz="1100" dirty="0" smtClean="0"/>
          </a:p>
          <a:p>
            <a:endParaRPr lang="ru-RU" sz="11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100" dirty="0" smtClean="0"/>
              <a:t> (9) </a:t>
            </a:r>
            <a:r>
              <a:rPr lang="ru-RU" sz="1100" dirty="0" smtClean="0"/>
              <a:t>Первичный документ разрешено переводить в другой</a:t>
            </a:r>
            <a:r>
              <a:rPr lang="ru-RU" sz="1100" baseline="0" dirty="0" smtClean="0"/>
              <a:t> формат </a:t>
            </a:r>
            <a:r>
              <a:rPr lang="ru-RU" sz="1100" dirty="0" smtClean="0"/>
              <a:t>или на другой источник информации, если в ходе</a:t>
            </a:r>
            <a:r>
              <a:rPr lang="ru-RU" sz="1100" baseline="0" dirty="0" smtClean="0"/>
              <a:t> перевода у первичного документа не изменяются данные, касающиеся экономической операции, и гарантируется соответствие первичного документа требованиям, установленным в законе. В таком случае лицо, обязанное вести бухгалтерский учет, может сохранять первичный документ только в измененном формате или на другом источнике информации </a:t>
            </a:r>
            <a:r>
              <a:rPr lang="et-EE" sz="1100" dirty="0" smtClean="0"/>
              <a:t>[</a:t>
            </a:r>
            <a:r>
              <a:rPr lang="et-EE" sz="1100" dirty="0" smtClean="0">
                <a:hlinkClick r:id="rId3"/>
              </a:rPr>
              <a:t>RT I, 27.12.2016, 1</a:t>
            </a:r>
            <a:r>
              <a:rPr lang="et-EE" sz="1100" dirty="0" smtClean="0"/>
              <a:t> - </a:t>
            </a:r>
            <a:r>
              <a:rPr lang="ru-RU" sz="1100" dirty="0" smtClean="0"/>
              <a:t>вступило в силу</a:t>
            </a:r>
            <a:r>
              <a:rPr lang="ru-RU" sz="1100" baseline="0" dirty="0" smtClean="0"/>
              <a:t> </a:t>
            </a:r>
            <a:r>
              <a:rPr lang="et-EE" sz="1100" dirty="0" smtClean="0"/>
              <a:t>01.01.2017]</a:t>
            </a:r>
          </a:p>
          <a:p>
            <a:endParaRPr lang="et-EE" sz="1100" dirty="0"/>
          </a:p>
          <a:p>
            <a:r>
              <a:rPr lang="et-EE" sz="1100" b="1" dirty="0" smtClean="0"/>
              <a:t>§ 7</a:t>
            </a:r>
            <a:r>
              <a:rPr lang="et-EE" sz="1100" b="1" baseline="30000" dirty="0" smtClean="0"/>
              <a:t>1</a:t>
            </a:r>
            <a:r>
              <a:rPr lang="et-EE" sz="1100" b="1" dirty="0" smtClean="0"/>
              <a:t>.  </a:t>
            </a:r>
            <a:r>
              <a:rPr lang="ru-RU" sz="1100" b="1" dirty="0" smtClean="0"/>
              <a:t>Формат первичного</a:t>
            </a:r>
            <a:r>
              <a:rPr lang="ru-RU" sz="1100" b="1" baseline="0" dirty="0" smtClean="0"/>
              <a:t> машинно-обрабатываемого документа и условия представления</a:t>
            </a:r>
            <a:endParaRPr lang="et-EE" sz="1100" b="1" dirty="0" smtClean="0"/>
          </a:p>
          <a:p>
            <a:r>
              <a:rPr lang="et-EE" sz="1100" dirty="0" smtClean="0"/>
              <a:t> (1) </a:t>
            </a:r>
            <a:r>
              <a:rPr lang="ru-RU" sz="1100" dirty="0" smtClean="0"/>
              <a:t>О формате первичного машинно-обрабатываемого</a:t>
            </a:r>
            <a:r>
              <a:rPr lang="ru-RU" sz="1100" baseline="0" dirty="0" smtClean="0"/>
              <a:t> документа и условиях представления договариваются партнеры по операции, если из закона или другого юридического акта не следует иного. При отсутствии партнера по операции форму машинно-обрабатываемого документа определяет лицо, обязанное вести бухгалтерский учет.</a:t>
            </a:r>
          </a:p>
          <a:p>
            <a:endParaRPr lang="ru-RU" sz="1100" baseline="0" dirty="0" smtClean="0"/>
          </a:p>
          <a:p>
            <a:r>
              <a:rPr lang="et-EE" sz="1100" dirty="0" smtClean="0"/>
              <a:t>(2)</a:t>
            </a:r>
            <a:r>
              <a:rPr lang="ru-RU" sz="1100" dirty="0" smtClean="0"/>
              <a:t> При обработке машинно-обрабатываемого</a:t>
            </a:r>
            <a:r>
              <a:rPr lang="ru-RU" sz="1100" baseline="0" dirty="0" smtClean="0"/>
              <a:t> первичного </a:t>
            </a:r>
            <a:r>
              <a:rPr lang="ru-RU" sz="1100" dirty="0" smtClean="0"/>
              <a:t>документа</a:t>
            </a:r>
            <a:r>
              <a:rPr lang="ru-RU" sz="1100" baseline="0" dirty="0" smtClean="0"/>
              <a:t> должна быть гарантирована неприкосновенность частной жизни, государственная безопасность, а также защита коммерческой тайны и информации, имеющей ограниченный доступ.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 smtClean="0"/>
              <a:t>(3)</a:t>
            </a:r>
            <a:r>
              <a:rPr lang="ru-RU" sz="1100" dirty="0" smtClean="0"/>
              <a:t> Предлагающий</a:t>
            </a:r>
            <a:r>
              <a:rPr lang="ru-RU" sz="1100" baseline="0" dirty="0" smtClean="0"/>
              <a:t> услуги обращения с машинно-обрабатываемым первичным документом (далее </a:t>
            </a:r>
            <a:r>
              <a:rPr lang="ru-RU" sz="1100" i="1" baseline="0" dirty="0" smtClean="0"/>
              <a:t>оператор машинно-обрабатываемого первичного документа</a:t>
            </a:r>
            <a:r>
              <a:rPr lang="ru-RU" sz="1100" baseline="0" dirty="0" smtClean="0"/>
              <a:t>), с кем лицо, обязанное вести бухгалтерский учет, или лицо, обязанное вести государственный бухгалтерский учет, заключило договор на использование названной услуги, передает соответствующую информацию в коммерческий регистр или в регистр некоммерческих товариществ и целевых учреждений, или в государственный регистр государственных учреждений и учреждений местных самоуправлений, и кто после запроса и получения соответствующего подтверждающего от лица, обязанного вести бухгалтерский учет, или лица, обязанного вести государственный бухгалтерский учет, дополняет в регистре данные о лице, обязанном вести бухгалтерский учет, или лице, обязанном вести государственный бухгалтерский учет, признаком оператора машинно-обрабатываемого первичного документа.</a:t>
            </a:r>
          </a:p>
          <a:p>
            <a:endParaRPr lang="ru-RU" sz="1100" baseline="0" dirty="0" smtClean="0"/>
          </a:p>
          <a:p>
            <a:r>
              <a:rPr lang="et-EE" sz="1100" dirty="0" smtClean="0"/>
              <a:t>(4)</a:t>
            </a:r>
            <a:r>
              <a:rPr lang="ru-RU" sz="1100" dirty="0" smtClean="0"/>
              <a:t> В настоящей статье в части </a:t>
            </a:r>
            <a:r>
              <a:rPr lang="ru-RU" sz="1100" baseline="0" dirty="0" smtClean="0"/>
              <a:t>3 названные занесенный в регистр о</a:t>
            </a:r>
            <a:r>
              <a:rPr lang="ru-RU" sz="1100" dirty="0" smtClean="0"/>
              <a:t>ператор машинно-обрабатываемого первичного</a:t>
            </a:r>
            <a:r>
              <a:rPr lang="ru-RU" sz="1100" baseline="0" dirty="0" smtClean="0"/>
              <a:t> </a:t>
            </a:r>
            <a:r>
              <a:rPr lang="ru-RU" sz="1100" dirty="0" smtClean="0"/>
              <a:t>документа является главным</a:t>
            </a:r>
            <a:r>
              <a:rPr lang="ru-RU" sz="1100" baseline="0" dirty="0" smtClean="0"/>
              <a:t> каналом приема машинно-обрабатываемого первичного документа лица, обязанного вести бухгалтерский учет, и лица, обязанного вести государственный бухгалтерский учет.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 smtClean="0"/>
              <a:t> (5)</a:t>
            </a:r>
            <a:r>
              <a:rPr lang="ru-RU" sz="1100" dirty="0" smtClean="0"/>
              <a:t> Для идентификации</a:t>
            </a:r>
            <a:r>
              <a:rPr lang="ru-RU" sz="1100" baseline="0" dirty="0" smtClean="0"/>
              <a:t> адресата машинно-обрабатываемого первичного документа используется э-адрес. В значении данного закона </a:t>
            </a:r>
            <a:r>
              <a:rPr lang="ru-RU" sz="1100" b="1" u="sng" baseline="0" dirty="0" smtClean="0"/>
              <a:t>э-адрес</a:t>
            </a:r>
            <a:r>
              <a:rPr lang="ru-RU" sz="1100" b="0" baseline="0" dirty="0" smtClean="0"/>
              <a:t> – это признак, который состоит из </a:t>
            </a:r>
            <a:r>
              <a:rPr lang="ru-RU" sz="1100" b="1" baseline="0" dirty="0" smtClean="0"/>
              <a:t>кода страны местонахождения </a:t>
            </a:r>
            <a:r>
              <a:rPr lang="ru-RU" sz="1100" b="0" baseline="0" dirty="0" smtClean="0"/>
              <a:t>и </a:t>
            </a:r>
            <a:r>
              <a:rPr lang="ru-RU" sz="1100" b="1" baseline="0" dirty="0" smtClean="0"/>
              <a:t>регистрационного кода </a:t>
            </a:r>
            <a:r>
              <a:rPr lang="ru-RU" sz="1100" b="0" baseline="0" dirty="0" smtClean="0"/>
              <a:t>лица, обязанного вести бухгалтерский учет, или лица, обязанного вести государственный бухгалтерский учет, а в случае его отсутствия другого уместного признака.</a:t>
            </a:r>
          </a:p>
          <a:p>
            <a:endParaRPr lang="et-EE" sz="1100" dirty="0" smtClean="0"/>
          </a:p>
          <a:p>
            <a:pPr marL="0" algn="l" defTabSz="914400" rtl="0" eaLnBrk="1" latinLnBrk="0" hangingPunct="1"/>
            <a:r>
              <a:rPr lang="et-EE" sz="1100" dirty="0" smtClean="0"/>
              <a:t>(6)</a:t>
            </a:r>
            <a:r>
              <a:rPr lang="ru-RU" sz="1100" dirty="0" smtClean="0"/>
              <a:t> Точный формат э-адреса, используемого при передаче</a:t>
            </a:r>
            <a:r>
              <a:rPr lang="ru-RU" sz="1100" baseline="0" dirty="0" smtClean="0"/>
              <a:t> лицом, обязанным вести бухгалтерский учет, или лицом, обязанным вести государственный бухгалтерский учет, первичного документа</a:t>
            </a:r>
            <a:r>
              <a:rPr lang="et-EE" sz="1100" dirty="0" smtClean="0"/>
              <a:t> </a:t>
            </a:r>
            <a:r>
              <a:rPr lang="ru-RU" sz="1100" dirty="0" smtClean="0"/>
              <a:t>может установить своим</a:t>
            </a:r>
            <a:r>
              <a:rPr lang="ru-RU" sz="1100" baseline="0" dirty="0" smtClean="0"/>
              <a:t> </a:t>
            </a:r>
            <a:r>
              <a:rPr lang="ru-RU" sz="1100" u="sng" baseline="0" dirty="0" smtClean="0"/>
              <a:t>постановлением </a:t>
            </a:r>
            <a:r>
              <a:rPr lang="ru-RU" sz="1100" u="sng" baseline="0" dirty="0" smtClean="0">
                <a:solidFill>
                  <a:srgbClr val="0000FF"/>
                </a:solidFill>
              </a:rPr>
              <a:t>м</a:t>
            </a:r>
            <a:r>
              <a:rPr lang="ru-RU" sz="1100" u="sng" kern="12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инистр, отвечающий за сферу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algn="l" defTabSz="914400" rtl="0" eaLnBrk="1" latinLnBrk="0" hangingPunct="1"/>
            <a:endPara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t-EE" sz="1100" dirty="0" smtClean="0"/>
              <a:t>(7)</a:t>
            </a:r>
            <a:r>
              <a:rPr lang="ru-RU" sz="1100" dirty="0" smtClean="0"/>
              <a:t> Если при отчуждении</a:t>
            </a:r>
            <a:r>
              <a:rPr lang="ru-RU" sz="1100" baseline="0" dirty="0" smtClean="0"/>
              <a:t> товара или предоставлении услуги лицу, обязанному вести государственный бухгалтерский учет, подразделению местного самоуправления, общественно-правовому юридическому лицу или лицу, обязанному вести бухгалтерский учет, предоставляется машинно-обрабатываемый счет (далее </a:t>
            </a:r>
            <a:r>
              <a:rPr lang="ru-RU" sz="1100" i="1" baseline="0" dirty="0" smtClean="0"/>
              <a:t>э-счет</a:t>
            </a:r>
            <a:r>
              <a:rPr lang="ru-RU" sz="1100" baseline="0" dirty="0" smtClean="0"/>
              <a:t>), то он должен соответствовать либо установленным постановлением на основании настоящей статьи части 10 требованиям, либо европейским стандартам э-расчета, ссылка на который указана в Вестнике Европейского Союза.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 smtClean="0"/>
              <a:t> Kui kauba võõrandamisel või teenuse osutamisel esitatakse masintöödeldav arve (edaspidi </a:t>
            </a:r>
            <a:r>
              <a:rPr lang="et-EE" sz="1100" i="1" dirty="0" err="1" smtClean="0"/>
              <a:t>e-arve</a:t>
            </a:r>
            <a:r>
              <a:rPr lang="et-EE" sz="1100" dirty="0" smtClean="0"/>
              <a:t>) </a:t>
            </a:r>
            <a:r>
              <a:rPr lang="et-EE" sz="1100" dirty="0" err="1" smtClean="0"/>
              <a:t>riigiraamatupidamiskohustuslasele</a:t>
            </a:r>
            <a:r>
              <a:rPr lang="et-EE" sz="1100" dirty="0" smtClean="0"/>
              <a:t>, kohaliku omavalitsuse üksusele, avalik-õiguslikule juriidilisele isikule või raamatupidamiskohustuslasele, </a:t>
            </a:r>
            <a:r>
              <a:rPr lang="et-EE" sz="1100" strike="sngStrike" dirty="0" smtClean="0"/>
              <a:t>kelle üle eelnimetatutel on otseselt või kaudselt valitsev mõju</a:t>
            </a:r>
            <a:r>
              <a:rPr lang="et-EE" sz="1100" dirty="0" smtClean="0"/>
              <a:t>, peab see vastama kas käesoleva paragrahvi lõike 10 alusel kehtestatud määruse nõuetele või e-arveldamise Euroopa standardile, mille kohta on avaldatud viide Euroopa Liidu Teatajas.</a:t>
            </a:r>
            <a:endParaRPr lang="ru-RU" sz="1100" dirty="0" smtClean="0"/>
          </a:p>
          <a:p>
            <a:endParaRPr lang="et-EE" sz="1100" dirty="0" smtClean="0"/>
          </a:p>
          <a:p>
            <a:r>
              <a:rPr lang="et-EE" sz="1100" dirty="0" smtClean="0"/>
              <a:t>(8) </a:t>
            </a:r>
            <a:r>
              <a:rPr lang="ru-RU" sz="1100" dirty="0" smtClean="0"/>
              <a:t>В настоящей</a:t>
            </a:r>
            <a:r>
              <a:rPr lang="ru-RU" sz="1100" baseline="0" dirty="0" smtClean="0"/>
              <a:t> статье в части 3-7 указанные требования не должны применяться, если </a:t>
            </a:r>
          </a:p>
          <a:p>
            <a:pPr marL="228600" indent="-228600">
              <a:buAutoNum type="arabicParenR"/>
            </a:pPr>
            <a:r>
              <a:rPr lang="ru-RU" sz="1100" baseline="0" dirty="0" smtClean="0"/>
              <a:t>машинно-обрабатываемый первичный документ предоставляется учреждению безопасности;</a:t>
            </a:r>
          </a:p>
          <a:p>
            <a:pPr marL="228600" indent="-228600">
              <a:buAutoNum type="arabicParenR"/>
            </a:pPr>
            <a:r>
              <a:rPr lang="ru-RU" sz="1100" dirty="0" smtClean="0"/>
              <a:t>машинно-обрабатываемый первичный документ содержит государственную тайну</a:t>
            </a:r>
            <a:r>
              <a:rPr lang="ru-RU" sz="1100" baseline="0" dirty="0" smtClean="0"/>
              <a:t> или засекреченную внешнюю информацию;</a:t>
            </a:r>
          </a:p>
          <a:p>
            <a:pPr marL="228600" indent="-228600">
              <a:buAutoNum type="arabicParenR"/>
            </a:pPr>
            <a:r>
              <a:rPr lang="ru-RU" sz="1100" dirty="0" smtClean="0"/>
              <a:t>на</a:t>
            </a:r>
            <a:r>
              <a:rPr lang="ru-RU" sz="1100" baseline="0" dirty="0" smtClean="0"/>
              <a:t> данные </a:t>
            </a:r>
            <a:r>
              <a:rPr lang="ru-RU" sz="1100" dirty="0" smtClean="0"/>
              <a:t>машинно-обрабатываемого</a:t>
            </a:r>
            <a:r>
              <a:rPr lang="ru-RU" sz="1100" baseline="0" dirty="0" smtClean="0"/>
              <a:t> </a:t>
            </a:r>
            <a:r>
              <a:rPr lang="ru-RU" sz="1100" dirty="0" smtClean="0"/>
              <a:t>первичного</a:t>
            </a:r>
            <a:r>
              <a:rPr lang="ru-RU" sz="1100" baseline="0" dirty="0" smtClean="0"/>
              <a:t> </a:t>
            </a:r>
            <a:r>
              <a:rPr lang="ru-RU" sz="1100" dirty="0" smtClean="0"/>
              <a:t>документа на основании закона распространяется обязанность сохранения профессиональной или должностной тайны;</a:t>
            </a:r>
          </a:p>
          <a:p>
            <a:pPr marL="228600" indent="-228600">
              <a:buAutoNum type="arabicParenR"/>
            </a:pPr>
            <a:r>
              <a:rPr lang="ru-RU" sz="1100" dirty="0" smtClean="0"/>
              <a:t>о формате и представлении машинно-обрабатываемого первичного</a:t>
            </a:r>
            <a:r>
              <a:rPr lang="ru-RU" sz="1100" baseline="0" dirty="0" smtClean="0"/>
              <a:t> </a:t>
            </a:r>
            <a:r>
              <a:rPr lang="ru-RU" sz="1100" dirty="0" smtClean="0"/>
              <a:t>документа имеется отдельный установленный</a:t>
            </a:r>
            <a:r>
              <a:rPr lang="ru-RU" sz="1100" baseline="0" dirty="0" smtClean="0"/>
              <a:t> законом или постановлением на его основе порядок и отличающийся от действующего закона.</a:t>
            </a:r>
            <a:endParaRPr lang="ru-RU" sz="1100" dirty="0" smtClean="0"/>
          </a:p>
          <a:p>
            <a:pPr marL="228600" indent="-228600">
              <a:buAutoNum type="arabicParenR"/>
            </a:pPr>
            <a:endParaRPr lang="ru-RU" sz="1100" dirty="0" smtClean="0"/>
          </a:p>
          <a:p>
            <a:r>
              <a:rPr lang="et-EE" sz="1100" dirty="0" smtClean="0"/>
              <a:t>(9)</a:t>
            </a:r>
            <a:r>
              <a:rPr lang="ru-RU" sz="1100" dirty="0" smtClean="0"/>
              <a:t> В случаях,</a:t>
            </a:r>
            <a:r>
              <a:rPr lang="ru-RU" sz="1100" baseline="0" dirty="0" smtClean="0"/>
              <a:t> описанных в пунктах 1-3 </a:t>
            </a:r>
            <a:r>
              <a:rPr lang="ru-RU" sz="1100" dirty="0" smtClean="0"/>
              <a:t>части 8 настоящей статьи, о формате</a:t>
            </a:r>
            <a:r>
              <a:rPr lang="ru-RU" sz="1100" baseline="0" dirty="0" smtClean="0"/>
              <a:t> и условиях представления </a:t>
            </a:r>
          </a:p>
          <a:p>
            <a:r>
              <a:rPr lang="ru-RU" sz="1100" baseline="0" dirty="0" smtClean="0"/>
              <a:t>машинно-обрабатываемого первичного документа партнеры по операции договариваются между собой.</a:t>
            </a:r>
          </a:p>
          <a:p>
            <a:endParaRPr lang="ru-RU" sz="1100" baseline="0" dirty="0" smtClean="0"/>
          </a:p>
          <a:p>
            <a:r>
              <a:rPr lang="et-EE" sz="1100" dirty="0" smtClean="0"/>
              <a:t>(10) </a:t>
            </a:r>
            <a:r>
              <a:rPr lang="ru-RU" sz="1100" dirty="0" smtClean="0"/>
              <a:t>К лицам, указанным в настоящей статье в части 7,</a:t>
            </a:r>
            <a:r>
              <a:rPr lang="ru-RU" sz="1100" baseline="0" dirty="0" smtClean="0"/>
              <a:t> предъявляемые формат машинно-обрабатываемого первичного документа и технические требования устанавливаются в руководстве по машинно-обрабатываемому первичному документу, который устанавливается постановлением </a:t>
            </a:r>
            <a:r>
              <a:rPr lang="ru-RU" sz="1100" u="sng" baseline="0" dirty="0" smtClean="0"/>
              <a:t>отвечающего за сферу министра</a:t>
            </a:r>
            <a:r>
              <a:rPr lang="ru-RU" sz="1100" u="none" baseline="0" dirty="0" smtClean="0"/>
              <a:t>.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 smtClean="0"/>
              <a:t>(11)</a:t>
            </a:r>
            <a:r>
              <a:rPr lang="ru-RU" sz="1100" dirty="0" smtClean="0"/>
              <a:t> Руководство</a:t>
            </a:r>
            <a:r>
              <a:rPr lang="ru-RU" sz="1100" baseline="0" dirty="0" smtClean="0"/>
              <a:t> машинно-обрабатываемого первичного документа должно основываться на лучшей практике и поддерживать </a:t>
            </a:r>
            <a:r>
              <a:rPr lang="ru-RU" sz="1100" baseline="0" dirty="0" err="1" smtClean="0"/>
              <a:t>затратоэффективный</a:t>
            </a:r>
            <a:r>
              <a:rPr lang="ru-RU" sz="1100" baseline="0" dirty="0" smtClean="0"/>
              <a:t> документооборот без вмешательства человека, быть удобным в эксплуатации и не наносить ущерба окружающей среде</a:t>
            </a:r>
            <a:r>
              <a:rPr lang="et-EE" sz="1100" dirty="0" smtClean="0"/>
              <a:t>.   [</a:t>
            </a:r>
            <a:r>
              <a:rPr lang="et-EE" sz="1100" dirty="0" smtClean="0">
                <a:hlinkClick r:id="rId3"/>
              </a:rPr>
              <a:t>RT I, 27.12.2016, 1</a:t>
            </a:r>
            <a:r>
              <a:rPr lang="et-EE" sz="1100" dirty="0" smtClean="0"/>
              <a:t> - </a:t>
            </a:r>
            <a:r>
              <a:rPr lang="ru-RU" sz="1100" dirty="0" smtClean="0"/>
              <a:t>вступило в силу</a:t>
            </a:r>
            <a:r>
              <a:rPr lang="et-EE" sz="1100" dirty="0" smtClean="0"/>
              <a:t>. 01.01.2017 – </a:t>
            </a:r>
            <a:r>
              <a:rPr lang="ru-RU" sz="1100" dirty="0" smtClean="0"/>
              <a:t>в части </a:t>
            </a:r>
            <a:r>
              <a:rPr lang="et-EE" sz="1100" dirty="0" smtClean="0"/>
              <a:t>7 </a:t>
            </a:r>
            <a:r>
              <a:rPr lang="ru-RU" sz="1100" dirty="0" smtClean="0"/>
              <a:t>установленная</a:t>
            </a:r>
            <a:r>
              <a:rPr lang="ru-RU" sz="1100" baseline="0" dirty="0" smtClean="0"/>
              <a:t> обязанность применяется с 1 июля 2017 года</a:t>
            </a:r>
            <a:r>
              <a:rPr lang="et-EE" sz="1100" dirty="0" smtClean="0"/>
              <a:t>.]</a:t>
            </a:r>
          </a:p>
          <a:p>
            <a:endParaRPr lang="et-EE" sz="1100" dirty="0" smtClean="0"/>
          </a:p>
          <a:p>
            <a:r>
              <a:rPr lang="ru-RU" u="sng" dirty="0" smtClean="0"/>
              <a:t>До </a:t>
            </a:r>
            <a:r>
              <a:rPr lang="et-EE" u="sng" dirty="0" smtClean="0"/>
              <a:t>2016</a:t>
            </a:r>
            <a:r>
              <a:rPr lang="ru-RU" u="sng" dirty="0" smtClean="0"/>
              <a:t> г</a:t>
            </a:r>
            <a:r>
              <a:rPr lang="et-EE" u="sng" dirty="0" smtClean="0"/>
              <a:t>.:</a:t>
            </a:r>
          </a:p>
          <a:p>
            <a:r>
              <a:rPr lang="et-EE" sz="1100" b="1" dirty="0"/>
              <a:t>§ 7.  </a:t>
            </a:r>
            <a:r>
              <a:rPr lang="ru-RU" sz="1100" b="1" dirty="0" smtClean="0"/>
              <a:t>Первичный документ</a:t>
            </a:r>
            <a:endParaRPr lang="et-EE" sz="1100" b="1" dirty="0"/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Первичным документом бухгалтерского учета является справка, подтверждающая совершение экономической операции, в которой должны быть указаны следующие данные:</a:t>
            </a:r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номер и наименование документа;</a:t>
            </a:r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дата составления;</a:t>
            </a:r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экономическое содержание операции;</a:t>
            </a:r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цифровые показатели операции (количество, цена, сумма);</a:t>
            </a:r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5) имена (наименования) сторон операции;</a:t>
            </a:r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6) адреса мест нахождения или жительства сторон операции;</a:t>
            </a:r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7) подпись (подписи) лица, представляющего обязанное вести бухгалтерский учет лицо, производящее запись экономической операции, удостоверяющая (удостоверяющие) совершение экономической операции;</a:t>
            </a:r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8) порядковый номер соответствующей бухгалтерской записи.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Требования, приведенные в пунктах 6-8 части 1 настоящей статьи, не применяются к первичным документам, если указанные в названных пунктах данные отражены в сводном документе, составленном на основе соответствующих первичных документов.</a:t>
            </a:r>
            <a:r>
              <a:rPr lang="et-EE" sz="1100" dirty="0"/>
              <a:t> </a:t>
            </a:r>
            <a:endParaRPr lang="ru-RU" sz="1100" dirty="0" smtClean="0"/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Первичными документами для корректировочных записей, производимых при составлении отчета, являются бухгалтерские справки. В бухгалтерской справке реквизиты, требуемые согласно пунктам 5 и 6 части 1 настоящей статьи, заменяет имя составителя первичного документа.</a:t>
            </a:r>
          </a:p>
          <a:p>
            <a:pPr rtl="0"/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Должна существовать возможность письменного воспроизведения первичных документов, хранящихся в электронной форме.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t-EE" sz="1100" dirty="0" smtClean="0"/>
              <a:t>[</a:t>
            </a:r>
            <a:r>
              <a:rPr lang="et-EE" sz="1100" dirty="0">
                <a:hlinkClick r:id="rId4"/>
              </a:rPr>
              <a:t>RT I 2005, 61, 478</a:t>
            </a:r>
            <a:r>
              <a:rPr lang="et-EE" sz="1100" dirty="0"/>
              <a:t> - </a:t>
            </a:r>
            <a:r>
              <a:rPr lang="ru-RU" sz="1100" dirty="0" smtClean="0"/>
              <a:t>вступило в силу</a:t>
            </a:r>
            <a:r>
              <a:rPr lang="et-EE" sz="1100" dirty="0" smtClean="0"/>
              <a:t> </a:t>
            </a:r>
            <a:r>
              <a:rPr lang="et-EE" sz="1100" dirty="0"/>
              <a:t>01.12.2005]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229C4-3B15-4C1A-BC1E-675163BCC00D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40977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 </a:t>
            </a:r>
            <a:r>
              <a:rPr lang="et-EE" dirty="0" smtClean="0"/>
              <a:t>2016</a:t>
            </a:r>
            <a:r>
              <a:rPr lang="ru-RU" baseline="0" dirty="0" smtClean="0"/>
              <a:t> г.</a:t>
            </a:r>
            <a:r>
              <a:rPr lang="et-EE" dirty="0" smtClean="0"/>
              <a:t>:</a:t>
            </a:r>
          </a:p>
          <a:p>
            <a:r>
              <a:rPr lang="et-EE" sz="1100" b="1" dirty="0" smtClean="0"/>
              <a:t>§ </a:t>
            </a:r>
            <a:r>
              <a:rPr lang="et-EE" sz="1100" b="1" dirty="0"/>
              <a:t>7.  </a:t>
            </a:r>
            <a:r>
              <a:rPr lang="ru-RU" sz="1100" b="1" dirty="0" smtClean="0"/>
              <a:t>Первичный</a:t>
            </a:r>
            <a:r>
              <a:rPr lang="ru-RU" sz="1100" b="1" baseline="0" dirty="0" smtClean="0"/>
              <a:t> документ</a:t>
            </a:r>
            <a:endParaRPr lang="et-EE" sz="1100" b="1" dirty="0"/>
          </a:p>
          <a:p>
            <a:r>
              <a:rPr lang="et-EE" sz="1100" dirty="0"/>
              <a:t>  (4) </a:t>
            </a:r>
            <a:r>
              <a:rPr lang="ru-RU" sz="1100" dirty="0" smtClean="0"/>
              <a:t>Первичные документы, сохраняемые в электронном виде, должны быть воспроизводимы письменно.</a:t>
            </a:r>
            <a:r>
              <a:rPr lang="et-EE" sz="1100" dirty="0"/>
              <a:t/>
            </a:r>
            <a:br>
              <a:rPr lang="et-EE" sz="1100" dirty="0"/>
            </a:br>
            <a:endParaRPr lang="et-EE" sz="1100" dirty="0"/>
          </a:p>
          <a:p>
            <a:r>
              <a:rPr lang="ru-RU" sz="1100" b="1" u="sng" dirty="0" smtClean="0"/>
              <a:t>Начиная с </a:t>
            </a:r>
            <a:r>
              <a:rPr lang="et-EE" sz="1100" b="1" u="sng" dirty="0" smtClean="0"/>
              <a:t>2017</a:t>
            </a:r>
            <a:r>
              <a:rPr lang="ru-RU" sz="1100" b="1" u="sng" dirty="0" smtClean="0"/>
              <a:t> г</a:t>
            </a:r>
            <a:r>
              <a:rPr lang="et-EE" sz="1100" b="1" u="sng" dirty="0" smtClean="0"/>
              <a:t>.:</a:t>
            </a:r>
            <a:endParaRPr lang="et-EE" sz="1100" b="1" u="sng" dirty="0"/>
          </a:p>
          <a:p>
            <a:r>
              <a:rPr lang="et-EE" sz="1100" b="1" dirty="0"/>
              <a:t>§ 7.  </a:t>
            </a:r>
            <a:r>
              <a:rPr lang="ru-RU" sz="1100" b="1" dirty="0" smtClean="0"/>
              <a:t>Первичный документ</a:t>
            </a:r>
            <a:endParaRPr lang="et-EE" sz="1100" b="1" dirty="0"/>
          </a:p>
          <a:p>
            <a:r>
              <a:rPr lang="et-EE" sz="1100" dirty="0"/>
              <a:t> (5) </a:t>
            </a:r>
            <a:r>
              <a:rPr lang="ru-RU" sz="1100" dirty="0" smtClean="0"/>
              <a:t>Первичный</a:t>
            </a:r>
            <a:r>
              <a:rPr lang="ru-RU" sz="1100" baseline="0" dirty="0" smtClean="0"/>
              <a:t> документ должен быть </a:t>
            </a:r>
            <a:r>
              <a:rPr lang="ru-RU" sz="1100" b="1" baseline="0" dirty="0" smtClean="0"/>
              <a:t>машинно-обрабатываем</a:t>
            </a:r>
            <a:r>
              <a:rPr lang="ru-RU" sz="1100" b="0" baseline="0" dirty="0" smtClean="0"/>
              <a:t>. Первичный документ может быть в другой форме, позволяющей неизмененное письменное воспроизведение, если это исходит из юридического акта или если у стороны операции нет возможности для работы с машинно-обрабатываемым документом и создание такой возможности требует от него непропорционально больших затрат и усилий.</a:t>
            </a:r>
          </a:p>
          <a:p>
            <a:endParaRPr lang="et-EE" sz="11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100" dirty="0"/>
              <a:t> (6) </a:t>
            </a:r>
            <a:r>
              <a:rPr lang="ru-RU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значении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данного закона </a:t>
            </a:r>
            <a:r>
              <a:rPr lang="ru-RU" sz="1100" b="0" i="0" kern="1200" dirty="0" smtClean="0">
                <a:solidFill>
                  <a:srgbClr val="0000FF"/>
                </a:solidFill>
                <a:effectLst/>
                <a:latin typeface="+mn-lt"/>
                <a:ea typeface="+mn-ea"/>
                <a:cs typeface="+mn-cs"/>
              </a:rPr>
              <a:t>машинно-обрабатываемость 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это признак потока данных, который возникает, когда при создании потока данных используется унифицированное описание данных таким образом, что созданные для этого </a:t>
            </a:r>
            <a:r>
              <a:rPr lang="ru-RU" sz="11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инфотехнологические</a:t>
            </a:r>
            <a:r>
              <a:rPr lang="ru-RU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приложения могут однозначно определить внутреннюю структуру потока данных и отдельные трактовки фактов.</a:t>
            </a:r>
          </a:p>
          <a:p>
            <a:endParaRPr lang="et-EE" sz="1100" dirty="0"/>
          </a:p>
          <a:p>
            <a:r>
              <a:rPr lang="et-EE" sz="1100" dirty="0"/>
              <a:t> (7) </a:t>
            </a:r>
            <a:r>
              <a:rPr lang="ru-RU" sz="1100" dirty="0" smtClean="0"/>
              <a:t>К сводному документу,</a:t>
            </a:r>
            <a:r>
              <a:rPr lang="ru-RU" sz="1100" baseline="0" dirty="0" smtClean="0"/>
              <a:t> составленного на основании первичного документа, применяются требования,</a:t>
            </a:r>
            <a:r>
              <a:rPr lang="ru-RU" sz="1100" dirty="0" smtClean="0"/>
              <a:t> </a:t>
            </a:r>
            <a:r>
              <a:rPr lang="ru-RU" sz="1100" baseline="0" dirty="0" smtClean="0"/>
              <a:t>предъявляемые в отношении первичного документа</a:t>
            </a:r>
            <a:r>
              <a:rPr lang="et-EE" sz="1100" dirty="0" smtClean="0"/>
              <a:t>.</a:t>
            </a:r>
            <a:endParaRPr lang="et-EE" sz="1100" dirty="0"/>
          </a:p>
          <a:p>
            <a:endParaRPr lang="et-EE" sz="1100" dirty="0"/>
          </a:p>
          <a:p>
            <a:r>
              <a:rPr lang="et-EE" sz="1100" dirty="0"/>
              <a:t> (8) </a:t>
            </a:r>
            <a:r>
              <a:rPr lang="ru-RU" sz="1100" dirty="0" smtClean="0"/>
              <a:t>Если бухгалтерский регистр не ведется в машинно-обрабатываемом виде, то п</a:t>
            </a:r>
            <a:r>
              <a:rPr lang="ru-RU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ервичным документом для корректировочных записей является бухгалтерская справка. </a:t>
            </a:r>
          </a:p>
          <a:p>
            <a:endParaRPr lang="et-EE" sz="1100" dirty="0"/>
          </a:p>
          <a:p>
            <a:r>
              <a:rPr lang="et-EE" sz="1100" dirty="0"/>
              <a:t> (9) </a:t>
            </a:r>
            <a:r>
              <a:rPr lang="ru-RU" sz="1100" dirty="0" smtClean="0"/>
              <a:t>Первичный документ разрешено переводить в другой</a:t>
            </a:r>
            <a:r>
              <a:rPr lang="ru-RU" sz="1100" baseline="0" dirty="0" smtClean="0"/>
              <a:t> формат </a:t>
            </a:r>
            <a:r>
              <a:rPr lang="ru-RU" sz="1100" dirty="0" smtClean="0"/>
              <a:t>или на другой источник информации, если в ходе</a:t>
            </a:r>
            <a:r>
              <a:rPr lang="ru-RU" sz="1100" baseline="0" dirty="0" smtClean="0"/>
              <a:t> перевода у первичного документа не изменяются данные, касающиеся экономической операции, и гарантируется соответствие первичного документа требованиям, установленным в законе. В таком случае лицо, обязанное вести бухгалтерский учет, может сохранять первичный документ только в измененном формате или на другом источнике информации </a:t>
            </a:r>
            <a:r>
              <a:rPr lang="et-EE" sz="1100" dirty="0" smtClean="0"/>
              <a:t>[</a:t>
            </a:r>
            <a:r>
              <a:rPr lang="et-EE" sz="1100" dirty="0">
                <a:hlinkClick r:id="rId3"/>
              </a:rPr>
              <a:t>RT I, 27.12.2016, 1</a:t>
            </a:r>
            <a:r>
              <a:rPr lang="et-EE" sz="1100" dirty="0"/>
              <a:t> - </a:t>
            </a:r>
            <a:r>
              <a:rPr lang="ru-RU" sz="1100" dirty="0" smtClean="0"/>
              <a:t>вступило в силу</a:t>
            </a:r>
            <a:r>
              <a:rPr lang="ru-RU" sz="1100" baseline="0" dirty="0" smtClean="0"/>
              <a:t> </a:t>
            </a:r>
            <a:r>
              <a:rPr lang="et-EE" sz="1100" dirty="0" smtClean="0"/>
              <a:t>01.01.2017</a:t>
            </a:r>
            <a:r>
              <a:rPr lang="et-EE" sz="1100" dirty="0"/>
              <a:t>]</a:t>
            </a:r>
          </a:p>
          <a:p>
            <a:endParaRPr lang="et-EE" sz="1100" dirty="0"/>
          </a:p>
          <a:p>
            <a:r>
              <a:rPr lang="et-EE" sz="1100" b="1" dirty="0"/>
              <a:t>§ 7</a:t>
            </a:r>
            <a:r>
              <a:rPr lang="et-EE" sz="1100" b="1" baseline="30000" dirty="0"/>
              <a:t>1</a:t>
            </a:r>
            <a:r>
              <a:rPr lang="et-EE" sz="1100" b="1" dirty="0"/>
              <a:t>.  </a:t>
            </a:r>
            <a:r>
              <a:rPr lang="ru-RU" sz="1100" b="1" dirty="0" smtClean="0"/>
              <a:t>Формат первичного</a:t>
            </a:r>
            <a:r>
              <a:rPr lang="ru-RU" sz="1100" b="1" baseline="0" dirty="0" smtClean="0"/>
              <a:t> машинно-обрабатываемого документа и условия представления</a:t>
            </a:r>
            <a:endParaRPr lang="et-EE" sz="1100" b="1" dirty="0"/>
          </a:p>
          <a:p>
            <a:r>
              <a:rPr lang="et-EE" sz="1100" dirty="0"/>
              <a:t> (1) </a:t>
            </a:r>
            <a:r>
              <a:rPr lang="ru-RU" sz="1100" dirty="0" smtClean="0"/>
              <a:t>О формате первичного машинно-обрабатываемого</a:t>
            </a:r>
            <a:r>
              <a:rPr lang="ru-RU" sz="1100" baseline="0" dirty="0" smtClean="0"/>
              <a:t> документа и условиях представления договариваются партнеры по операции, если из закона или другого юридического акта не следует иного. При отсутствии партнера по операции форму машинно-обрабатываемого документа определяет лицо, обязанное вести бухгалтерский учет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 smtClean="0"/>
              <a:t>(</a:t>
            </a:r>
            <a:r>
              <a:rPr lang="et-EE" sz="1100" dirty="0"/>
              <a:t>2</a:t>
            </a:r>
            <a:r>
              <a:rPr lang="et-EE" sz="1100" dirty="0" smtClean="0"/>
              <a:t>)</a:t>
            </a:r>
            <a:r>
              <a:rPr lang="ru-RU" sz="1100" dirty="0" smtClean="0"/>
              <a:t> При обработке машинно-обрабатываемого</a:t>
            </a:r>
            <a:r>
              <a:rPr lang="ru-RU" sz="1100" baseline="0" dirty="0" smtClean="0"/>
              <a:t> первичного </a:t>
            </a:r>
            <a:r>
              <a:rPr lang="ru-RU" sz="1100" dirty="0" smtClean="0"/>
              <a:t>документа</a:t>
            </a:r>
            <a:r>
              <a:rPr lang="ru-RU" sz="1100" baseline="0" dirty="0" smtClean="0"/>
              <a:t> должна быть гарантирована неприкосновенность частной жизни, государственная безопасность, а также защита коммерческой тайны и информации, имеющей ограниченный доступ.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 smtClean="0"/>
              <a:t>(</a:t>
            </a:r>
            <a:r>
              <a:rPr lang="et-EE" sz="1100" dirty="0"/>
              <a:t>3</a:t>
            </a:r>
            <a:r>
              <a:rPr lang="et-EE" sz="1100" dirty="0" smtClean="0"/>
              <a:t>)</a:t>
            </a:r>
            <a:r>
              <a:rPr lang="ru-RU" sz="1100" dirty="0" smtClean="0"/>
              <a:t> Предлагающий</a:t>
            </a:r>
            <a:r>
              <a:rPr lang="ru-RU" sz="1100" baseline="0" dirty="0" smtClean="0"/>
              <a:t> услуги обращения с машинно-обрабатываемым первичным документом (далее </a:t>
            </a:r>
            <a:r>
              <a:rPr lang="ru-RU" sz="1100" i="1" baseline="0" dirty="0" smtClean="0"/>
              <a:t>оператор машинно-обрабатываемого первичного документа</a:t>
            </a:r>
            <a:r>
              <a:rPr lang="ru-RU" sz="1100" baseline="0" dirty="0" smtClean="0"/>
              <a:t>), с кем лицо, обязанное вести бухгалтерский учет, или лицо, обязанное вести государственный бухгалтерский учет, заключило договор на использование названной услуги, передает соответствующую информацию в коммерческий регистр или в регистр некоммерческих товариществ и целевых учреждений, или в государственный регистр государственных учреждений и учреждений местных самоуправлений, и кто после запроса и получения соответствующего подтверждающего от лица, обязанного вести бухгалтерский учет, или лица, обязанного вести государственный бухгалтерский учет, дополняет в регистре данные о лице, обязанном вести бухгалтерский учет, или лице, обязанном вести государственный бухгалтерский учет, признаком оператора машинно-обрабатываемого первичного документа.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 smtClean="0"/>
              <a:t>(</a:t>
            </a:r>
            <a:r>
              <a:rPr lang="et-EE" sz="1100" dirty="0"/>
              <a:t>4</a:t>
            </a:r>
            <a:r>
              <a:rPr lang="et-EE" sz="1100" dirty="0" smtClean="0"/>
              <a:t>)</a:t>
            </a:r>
            <a:r>
              <a:rPr lang="ru-RU" sz="1100" dirty="0" smtClean="0"/>
              <a:t> В настоящей статье в части </a:t>
            </a:r>
            <a:r>
              <a:rPr lang="ru-RU" sz="1100" baseline="0" dirty="0" smtClean="0"/>
              <a:t>3 названные занесенный в регистр о</a:t>
            </a:r>
            <a:r>
              <a:rPr lang="ru-RU" sz="1100" dirty="0" smtClean="0"/>
              <a:t>ператор машинно-обрабатываемого первичного</a:t>
            </a:r>
            <a:r>
              <a:rPr lang="ru-RU" sz="1100" baseline="0" dirty="0" smtClean="0"/>
              <a:t> </a:t>
            </a:r>
            <a:r>
              <a:rPr lang="ru-RU" sz="1100" dirty="0" smtClean="0"/>
              <a:t>документа является главным</a:t>
            </a:r>
            <a:r>
              <a:rPr lang="ru-RU" sz="1100" baseline="0" dirty="0" smtClean="0"/>
              <a:t> каналом приема машинно-обрабатываемого первичного документа лица, обязанного вести бухгалтерский учет, и лица, обязанного вести государственный бухгалтерский учет.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/>
              <a:t> (5</a:t>
            </a:r>
            <a:r>
              <a:rPr lang="et-EE" sz="1100" dirty="0" smtClean="0"/>
              <a:t>)</a:t>
            </a:r>
            <a:r>
              <a:rPr lang="ru-RU" sz="1100" dirty="0" smtClean="0"/>
              <a:t> Для идентификации</a:t>
            </a:r>
            <a:r>
              <a:rPr lang="ru-RU" sz="1100" baseline="0" dirty="0" smtClean="0"/>
              <a:t> адресата машинно-обрабатываемого первичного документа используется э-адрес. В значении данного закона </a:t>
            </a:r>
            <a:r>
              <a:rPr lang="ru-RU" sz="1100" b="1" u="sng" baseline="0" dirty="0" smtClean="0"/>
              <a:t>э-адрес</a:t>
            </a:r>
            <a:r>
              <a:rPr lang="ru-RU" sz="1100" b="0" baseline="0" dirty="0" smtClean="0"/>
              <a:t> – это признак, который состоит из </a:t>
            </a:r>
            <a:r>
              <a:rPr lang="ru-RU" sz="1100" b="1" baseline="0" dirty="0" smtClean="0"/>
              <a:t>кода страны местонахождения </a:t>
            </a:r>
            <a:r>
              <a:rPr lang="ru-RU" sz="1100" b="0" baseline="0" dirty="0" smtClean="0"/>
              <a:t>и </a:t>
            </a:r>
            <a:r>
              <a:rPr lang="ru-RU" sz="1100" b="1" baseline="0" dirty="0" smtClean="0"/>
              <a:t>регистрационного кода </a:t>
            </a:r>
            <a:r>
              <a:rPr lang="ru-RU" sz="1100" b="0" baseline="0" dirty="0" smtClean="0"/>
              <a:t>лица, обязанного вести бухгалтерский учет, или лица, обязанного вести государственный бухгалтерский учет, а в случае его отсутствия другого уместного признака.</a:t>
            </a:r>
          </a:p>
          <a:p>
            <a:endParaRPr lang="et-EE" sz="1100" dirty="0"/>
          </a:p>
          <a:p>
            <a:pPr marL="0" algn="l" defTabSz="914400" rtl="0" eaLnBrk="1" latinLnBrk="0" hangingPunct="1"/>
            <a:r>
              <a:rPr lang="et-EE" sz="1100" dirty="0" smtClean="0"/>
              <a:t>(</a:t>
            </a:r>
            <a:r>
              <a:rPr lang="et-EE" sz="1100" dirty="0"/>
              <a:t>6</a:t>
            </a:r>
            <a:r>
              <a:rPr lang="et-EE" sz="1100" dirty="0" smtClean="0"/>
              <a:t>)</a:t>
            </a:r>
            <a:r>
              <a:rPr lang="ru-RU" sz="1100" dirty="0" smtClean="0"/>
              <a:t> Точный формат э-адреса, используемого при передаче</a:t>
            </a:r>
            <a:r>
              <a:rPr lang="ru-RU" sz="1100" baseline="0" dirty="0" smtClean="0"/>
              <a:t> лицом, обязанным вести бухгалтерский учет, или лицом, обязанным вести государственный бухгалтерский учет, первичного документа</a:t>
            </a:r>
            <a:r>
              <a:rPr lang="et-EE" sz="1100" dirty="0" smtClean="0"/>
              <a:t> </a:t>
            </a:r>
            <a:r>
              <a:rPr lang="ru-RU" sz="1100" dirty="0" smtClean="0"/>
              <a:t>может установить своим</a:t>
            </a:r>
            <a:r>
              <a:rPr lang="ru-RU" sz="1100" baseline="0" dirty="0" smtClean="0"/>
              <a:t> </a:t>
            </a:r>
            <a:r>
              <a:rPr lang="ru-RU" sz="1100" u="sng" baseline="0" dirty="0" smtClean="0"/>
              <a:t>постановлением </a:t>
            </a:r>
            <a:r>
              <a:rPr lang="ru-RU" sz="1100" u="sng" baseline="0" dirty="0" smtClean="0">
                <a:solidFill>
                  <a:srgbClr val="0000FF"/>
                </a:solidFill>
              </a:rPr>
              <a:t>м</a:t>
            </a:r>
            <a:r>
              <a:rPr lang="ru-RU" sz="1100" u="sng" kern="1200" dirty="0" smtClean="0">
                <a:solidFill>
                  <a:srgbClr val="0000FF"/>
                </a:solidFill>
                <a:latin typeface="+mn-lt"/>
                <a:ea typeface="+mn-ea"/>
                <a:cs typeface="+mn-cs"/>
              </a:rPr>
              <a:t>инистр, отвечающий за сферу</a:t>
            </a:r>
            <a:r>
              <a:rPr lang="ru-RU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algn="l" defTabSz="914400" rtl="0" eaLnBrk="1" latinLnBrk="0" hangingPunct="1"/>
            <a:endParaRPr lang="ru-RU" sz="11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t-EE" sz="1100" dirty="0" smtClean="0"/>
              <a:t>(</a:t>
            </a:r>
            <a:r>
              <a:rPr lang="et-EE" sz="1100" dirty="0"/>
              <a:t>7</a:t>
            </a:r>
            <a:r>
              <a:rPr lang="et-EE" sz="1100" dirty="0" smtClean="0"/>
              <a:t>)</a:t>
            </a:r>
            <a:r>
              <a:rPr lang="ru-RU" sz="1100" dirty="0" smtClean="0"/>
              <a:t> Если при отчуждении</a:t>
            </a:r>
            <a:r>
              <a:rPr lang="ru-RU" sz="1100" baseline="0" dirty="0" smtClean="0"/>
              <a:t> товара или предоставлении услуги лицу, обязанному вести государственный бухгалтерский учет, подразделению местного самоуправления, общественно-правовому юридическому лицу или лицу, обязанному вести бухгалтерский учет, предоставляется машинно-обрабатываемый счет (далее </a:t>
            </a:r>
            <a:r>
              <a:rPr lang="ru-RU" sz="1100" i="1" baseline="0" dirty="0" smtClean="0"/>
              <a:t>э-счет</a:t>
            </a:r>
            <a:r>
              <a:rPr lang="ru-RU" sz="1100" baseline="0" dirty="0" smtClean="0"/>
              <a:t>), то он должен соответствовать либо установленным постановлением на основании настоящей статьи части 10 требованиям, либо европейским стандартам э-расчета, ссылка на который указана в Вестнике Европейского Союза.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 smtClean="0"/>
              <a:t> </a:t>
            </a:r>
            <a:r>
              <a:rPr lang="et-EE" sz="1100" dirty="0"/>
              <a:t>Kui kauba võõrandamisel või teenuse osutamisel esitatakse masintöödeldav arve (edaspidi </a:t>
            </a:r>
            <a:r>
              <a:rPr lang="et-EE" sz="1100" i="1" dirty="0"/>
              <a:t>e-arve</a:t>
            </a:r>
            <a:r>
              <a:rPr lang="et-EE" sz="1100" dirty="0"/>
              <a:t>) riigiraamatupidamiskohustuslasele, kohaliku omavalitsuse üksusele, avalik-õiguslikule juriidilisele isikule või raamatupidamiskohustuslasele, </a:t>
            </a:r>
            <a:r>
              <a:rPr lang="et-EE" sz="1100" strike="sngStrike" dirty="0"/>
              <a:t>kelle üle eelnimetatutel on otseselt või kaudselt valitsev mõju</a:t>
            </a:r>
            <a:r>
              <a:rPr lang="et-EE" sz="1100" dirty="0"/>
              <a:t>, peab see vastama kas käesoleva paragrahvi lõike 10 alusel kehtestatud määruse nõuetele või e-arveldamise Euroopa standardile, mille kohta on avaldatud viide Euroopa Liidu Teatajas</a:t>
            </a:r>
            <a:r>
              <a:rPr lang="et-EE" sz="1100" dirty="0" smtClean="0"/>
              <a:t>.</a:t>
            </a:r>
            <a:endParaRPr lang="ru-RU" sz="1100" dirty="0" smtClean="0"/>
          </a:p>
          <a:p>
            <a:endParaRPr lang="et-EE" sz="1100" dirty="0"/>
          </a:p>
          <a:p>
            <a:r>
              <a:rPr lang="et-EE" sz="1100" dirty="0" smtClean="0"/>
              <a:t>(</a:t>
            </a:r>
            <a:r>
              <a:rPr lang="et-EE" sz="1100" dirty="0"/>
              <a:t>8) </a:t>
            </a:r>
            <a:r>
              <a:rPr lang="ru-RU" sz="1100" dirty="0" smtClean="0"/>
              <a:t>В настоящей статье в части </a:t>
            </a:r>
            <a:r>
              <a:rPr lang="ru-RU" sz="1100" baseline="0" dirty="0" smtClean="0"/>
              <a:t>3-7 указанные требования не должны применяться, если </a:t>
            </a:r>
          </a:p>
          <a:p>
            <a:pPr marL="228600" indent="-228600">
              <a:buAutoNum type="arabicParenR"/>
            </a:pPr>
            <a:r>
              <a:rPr lang="ru-RU" sz="1100" baseline="0" dirty="0" smtClean="0"/>
              <a:t>машинно-обрабатываемый первичный документ предоставляется учреждению безопасности;</a:t>
            </a:r>
          </a:p>
          <a:p>
            <a:pPr marL="228600" indent="-228600">
              <a:buAutoNum type="arabicParenR"/>
            </a:pPr>
            <a:r>
              <a:rPr lang="ru-RU" sz="1100" dirty="0" smtClean="0"/>
              <a:t>машинно-обрабатываемый первичный документ содержит государственную тайну</a:t>
            </a:r>
            <a:r>
              <a:rPr lang="ru-RU" sz="1100" baseline="0" dirty="0" smtClean="0"/>
              <a:t> или засекреченную внешнюю информацию;</a:t>
            </a:r>
          </a:p>
          <a:p>
            <a:pPr marL="228600" indent="-228600">
              <a:buAutoNum type="arabicParenR"/>
            </a:pPr>
            <a:r>
              <a:rPr lang="ru-RU" sz="1100" dirty="0" smtClean="0"/>
              <a:t>на</a:t>
            </a:r>
            <a:r>
              <a:rPr lang="ru-RU" sz="1100" baseline="0" dirty="0" smtClean="0"/>
              <a:t> данные </a:t>
            </a:r>
            <a:r>
              <a:rPr lang="ru-RU" sz="1100" dirty="0" smtClean="0"/>
              <a:t>машинно-обрабатываемого</a:t>
            </a:r>
            <a:r>
              <a:rPr lang="ru-RU" sz="1100" baseline="0" dirty="0" smtClean="0"/>
              <a:t> </a:t>
            </a:r>
            <a:r>
              <a:rPr lang="ru-RU" sz="1100" dirty="0" smtClean="0"/>
              <a:t>первичного</a:t>
            </a:r>
            <a:r>
              <a:rPr lang="ru-RU" sz="1100" baseline="0" dirty="0" smtClean="0"/>
              <a:t> </a:t>
            </a:r>
            <a:r>
              <a:rPr lang="ru-RU" sz="1100" dirty="0" smtClean="0"/>
              <a:t>документа на основании закона распространяется обязанность сохранения профессиональной или должностной тайны;</a:t>
            </a:r>
          </a:p>
          <a:p>
            <a:pPr marL="228600" indent="-228600">
              <a:buAutoNum type="arabicParenR"/>
            </a:pPr>
            <a:r>
              <a:rPr lang="ru-RU" sz="1100" dirty="0" smtClean="0"/>
              <a:t>о формате и представлении машинно-обрабатываемого первичного</a:t>
            </a:r>
            <a:r>
              <a:rPr lang="ru-RU" sz="1100" baseline="0" dirty="0" smtClean="0"/>
              <a:t> </a:t>
            </a:r>
            <a:r>
              <a:rPr lang="ru-RU" sz="1100" dirty="0" smtClean="0"/>
              <a:t>документа имеется отдельный установленный</a:t>
            </a:r>
            <a:r>
              <a:rPr lang="ru-RU" sz="1100" baseline="0" dirty="0" smtClean="0"/>
              <a:t> законом или постановлением на его основе порядок и отличающийся от действующего закона.</a:t>
            </a:r>
            <a:endParaRPr lang="ru-RU" sz="1100" dirty="0" smtClean="0"/>
          </a:p>
          <a:p>
            <a:pPr marL="228600" indent="-228600">
              <a:buAutoNum type="arabicParenR"/>
            </a:pPr>
            <a:endParaRPr lang="ru-RU" sz="1100" dirty="0" smtClean="0"/>
          </a:p>
          <a:p>
            <a:r>
              <a:rPr lang="et-EE" sz="1100" dirty="0" smtClean="0"/>
              <a:t>(9)</a:t>
            </a:r>
            <a:r>
              <a:rPr lang="ru-RU" sz="1100" dirty="0" smtClean="0"/>
              <a:t> В случаях,</a:t>
            </a:r>
            <a:r>
              <a:rPr lang="ru-RU" sz="1100" baseline="0" dirty="0" smtClean="0"/>
              <a:t> описанных в пунктах 1-3 </a:t>
            </a:r>
            <a:r>
              <a:rPr lang="ru-RU" sz="1100" dirty="0" smtClean="0"/>
              <a:t>части 8 настоящей статьи, о формате</a:t>
            </a:r>
            <a:r>
              <a:rPr lang="ru-RU" sz="1100" baseline="0" dirty="0" smtClean="0"/>
              <a:t> и условиях представления </a:t>
            </a:r>
          </a:p>
          <a:p>
            <a:r>
              <a:rPr lang="ru-RU" sz="1100" baseline="0" dirty="0" smtClean="0"/>
              <a:t>машинно-обрабатываемого первичного документа партнеры по операции договариваются между собой.</a:t>
            </a:r>
          </a:p>
          <a:p>
            <a:endParaRPr lang="ru-RU" sz="1100" baseline="0" dirty="0" smtClean="0"/>
          </a:p>
          <a:p>
            <a:r>
              <a:rPr lang="et-EE" sz="1100" dirty="0" smtClean="0"/>
              <a:t>(</a:t>
            </a:r>
            <a:r>
              <a:rPr lang="et-EE" sz="1100" dirty="0"/>
              <a:t>10) </a:t>
            </a:r>
            <a:r>
              <a:rPr lang="ru-RU" sz="1100" dirty="0" smtClean="0"/>
              <a:t>К лицам, указанным в настоящей статье в части 7,</a:t>
            </a:r>
            <a:r>
              <a:rPr lang="ru-RU" sz="1100" baseline="0" dirty="0" smtClean="0"/>
              <a:t> предъявляемые формат машинно-обрабатываемого первичного документа и технические требования устанавливаются в руководстве по машинно-обрабатываемому первичному документу, который устанавливается постановлением </a:t>
            </a:r>
            <a:r>
              <a:rPr lang="ru-RU" sz="1100" u="sng" baseline="0" dirty="0" smtClean="0"/>
              <a:t>отвечающего за сферу министра</a:t>
            </a:r>
            <a:r>
              <a:rPr lang="ru-RU" sz="1100" u="none" baseline="0" dirty="0" smtClean="0"/>
              <a:t>.</a:t>
            </a:r>
            <a:endParaRPr lang="ru-RU" sz="1100" dirty="0" smtClean="0"/>
          </a:p>
          <a:p>
            <a:endParaRPr lang="ru-RU" sz="1100" dirty="0" smtClean="0"/>
          </a:p>
          <a:p>
            <a:r>
              <a:rPr lang="et-EE" sz="1100" dirty="0" smtClean="0"/>
              <a:t>(</a:t>
            </a:r>
            <a:r>
              <a:rPr lang="et-EE" sz="1100" dirty="0"/>
              <a:t>11</a:t>
            </a:r>
            <a:r>
              <a:rPr lang="et-EE" sz="1100" dirty="0" smtClean="0"/>
              <a:t>)</a:t>
            </a:r>
            <a:r>
              <a:rPr lang="ru-RU" sz="1100" dirty="0" smtClean="0"/>
              <a:t> Руководство</a:t>
            </a:r>
            <a:r>
              <a:rPr lang="ru-RU" sz="1100" baseline="0" dirty="0" smtClean="0"/>
              <a:t> машинно-обрабатываемого первичного документа должно основываться на лучшей практике и поддерживать </a:t>
            </a:r>
            <a:r>
              <a:rPr lang="ru-RU" sz="1100" baseline="0" dirty="0" err="1" smtClean="0"/>
              <a:t>затратоэффективный</a:t>
            </a:r>
            <a:r>
              <a:rPr lang="ru-RU" sz="1100" baseline="0" dirty="0" smtClean="0"/>
              <a:t> документооборот без вмешательства человека, быть удобным в эксплуатации и не наносить ущерба окружающей среде</a:t>
            </a:r>
            <a:r>
              <a:rPr lang="et-EE" sz="1100" dirty="0" smtClean="0"/>
              <a:t>.   </a:t>
            </a:r>
            <a:r>
              <a:rPr lang="et-EE" sz="1100" dirty="0"/>
              <a:t>[</a:t>
            </a:r>
            <a:r>
              <a:rPr lang="et-EE" sz="1100" dirty="0">
                <a:hlinkClick r:id="rId3"/>
              </a:rPr>
              <a:t>RT I, 27.12.2016, 1</a:t>
            </a:r>
            <a:r>
              <a:rPr lang="et-EE" sz="1100" dirty="0"/>
              <a:t> - </a:t>
            </a:r>
            <a:r>
              <a:rPr lang="ru-RU" sz="1100" dirty="0" smtClean="0"/>
              <a:t>вступило в силу</a:t>
            </a:r>
            <a:r>
              <a:rPr lang="et-EE" sz="1100" dirty="0" smtClean="0"/>
              <a:t>. </a:t>
            </a:r>
            <a:r>
              <a:rPr lang="et-EE" sz="1100" dirty="0"/>
              <a:t>01.01.2017 </a:t>
            </a:r>
            <a:r>
              <a:rPr lang="et-EE" sz="1100" dirty="0" smtClean="0"/>
              <a:t>– </a:t>
            </a:r>
            <a:r>
              <a:rPr lang="ru-RU" sz="1100" dirty="0" smtClean="0"/>
              <a:t>в части </a:t>
            </a:r>
            <a:r>
              <a:rPr lang="et-EE" sz="1100" dirty="0" smtClean="0"/>
              <a:t>7 </a:t>
            </a:r>
            <a:r>
              <a:rPr lang="ru-RU" sz="1100" dirty="0" smtClean="0"/>
              <a:t>установленная</a:t>
            </a:r>
            <a:r>
              <a:rPr lang="ru-RU" sz="1100" baseline="0" dirty="0" smtClean="0"/>
              <a:t> обязанность применяется с 1 июля 2017 года</a:t>
            </a:r>
            <a:r>
              <a:rPr lang="et-EE" sz="1100" dirty="0" smtClean="0"/>
              <a:t>.]</a:t>
            </a:r>
            <a:endParaRPr lang="et-EE" sz="1100" dirty="0"/>
          </a:p>
          <a:p>
            <a:endParaRPr lang="et-EE" sz="1100" dirty="0"/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229C4-3B15-4C1A-BC1E-675163BCC00D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27583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ст. 13  Хозяйственный год</a:t>
            </a:r>
          </a:p>
          <a:p>
            <a:pPr algn="l" rtl="0"/>
            <a:r>
              <a:rPr lang="ru-RU" b="0" i="0" u="none" baseline="0"/>
              <a:t> (1) Продолжительность хозяйственного года составляет 12 месяцев.</a:t>
            </a:r>
          </a:p>
          <a:p>
            <a:pPr algn="l" rtl="0"/>
            <a:r>
              <a:rPr lang="ru-RU" b="0" i="0" u="none" baseline="0"/>
              <a:t> (2) При учреждении или прекращении деятельности лица, обязанного вести бухгалтерский учет, изменении даты начала хозяйственного года или в других предусмотренных законом случаях продолжительность хозяйственного года может быть меньше или больше 12 месяцев, но не должна превышать 18 месяцев.</a:t>
            </a:r>
          </a:p>
          <a:p>
            <a:pPr algn="l" rtl="0"/>
            <a:r>
              <a:rPr lang="ru-RU" b="0" i="0" u="none" baseline="0"/>
              <a:t> (3) Хозяйственным годом является календарный год, если иное не предусмотрено уставом лица, обязанного вести бухгалтерский учет, или иным регулирующим его деятельность документом.</a:t>
            </a:r>
          </a:p>
          <a:p>
            <a:pPr algn="l" rtl="0"/>
            <a:r>
              <a:rPr lang="ru-RU" b="0" i="0" u="none" baseline="0"/>
              <a:t> (4) Хозяйственным годом государства, а также лица, обязанного вести государственный бухгалтерский учет, является бюджетный год.</a:t>
            </a:r>
          </a:p>
          <a:p>
            <a:endParaRPr lang="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A2B40D1B-9C01-4E7C-BA6E-B26ECF4AFD25}" type="slidenum">
              <a:rPr/>
              <a:t>9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750949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fld id="{BD05897A-852F-4192-8E6A-E4FDD5CA3378}" type="slidenum">
              <a:rPr/>
              <a:t>10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26336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21792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676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117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28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882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6345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8208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415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6091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4560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108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7FBB-C096-4AB4-8F28-E41364805204}" type="datetimeFigureOut">
              <a:rPr lang="et-EE" smtClean="0"/>
              <a:t>23.05.2017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D725-9F4A-4A35-944A-E2347F16B2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5489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ta.ee/et/eraklient/maksukorraldus-maksususteem/kohalikud-maksud/linna-ja-vallavolikogude-maksumaarused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ta.ee/et/ariklient/registreerimine-ettevotlus/tootamise-registreerimine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vkeskus.ee/career.php?menu=1&amp;lastmenu=84&amp;text_id=1924&amp;career_style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vkeskus.ee/career.php?menu=1&amp;lastmenu=84&amp;text_id=1916&amp;career_style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sionikeskus.ee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emta.ee/e-service/doc/a0003.xsq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ctrTitle"/>
          </p:nvPr>
        </p:nvSpPr>
        <p:spPr>
          <a:xfrm>
            <a:off x="1919288" y="2130425"/>
            <a:ext cx="8280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Тема: </a:t>
            </a:r>
            <a:r>
              <a:rPr lang="ru-RU" b="1" dirty="0"/>
              <a:t>Финансовые отчеты,  бухгалтерский учет и налоги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Базовая подготовка для начинающего предпринимателя - </a:t>
            </a:r>
            <a:r>
              <a:rPr lang="et-EE" smtClean="0"/>
              <a:t>2017</a:t>
            </a:r>
            <a:endParaRPr lang="ru-RU" dirty="0"/>
          </a:p>
        </p:txBody>
      </p:sp>
      <p:sp>
        <p:nvSpPr>
          <p:cNvPr id="2" name="Rectangle 1"/>
          <p:cNvSpPr/>
          <p:nvPr/>
        </p:nvSpPr>
        <p:spPr>
          <a:xfrm>
            <a:off x="872359" y="539522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Авторы: </a:t>
            </a:r>
            <a:br>
              <a:rPr lang="ru-RU" dirty="0"/>
            </a:br>
            <a:r>
              <a:rPr lang="ru-RU" dirty="0"/>
              <a:t>	</a:t>
            </a:r>
            <a:r>
              <a:rPr lang="ru-RU" dirty="0" err="1"/>
              <a:t>Сийри</a:t>
            </a:r>
            <a:r>
              <a:rPr lang="ru-RU" dirty="0"/>
              <a:t> </a:t>
            </a:r>
            <a:r>
              <a:rPr lang="ru-RU" dirty="0" err="1"/>
              <a:t>Эйнасте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	Арго </a:t>
            </a:r>
            <a:r>
              <a:rPr lang="ru-RU" dirty="0" err="1"/>
              <a:t>Терал</a:t>
            </a:r>
            <a:r>
              <a:rPr lang="ru-RU" dirty="0"/>
              <a:t>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3385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532"/>
            <a:ext cx="10515600" cy="1325563"/>
          </a:xfrm>
        </p:spPr>
        <p:txBody>
          <a:bodyPr>
            <a:normAutofit/>
          </a:bodyPr>
          <a:lstStyle/>
          <a:p>
            <a:pPr algn="l" rtl="0"/>
            <a:r>
              <a:rPr lang="ru-RU" sz="3600" b="1" i="0" u="none" baseline="0" dirty="0"/>
              <a:t>Предприниматели на основании показателей дня составления баланса</a:t>
            </a:r>
            <a:r>
              <a:rPr lang="ru-RU" sz="1600" b="1" i="0" u="none" baseline="0" dirty="0"/>
              <a:t> (с 01.01.2016 г.)</a:t>
            </a:r>
            <a:endParaRPr lang="ru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2278" y="1254348"/>
          <a:ext cx="10889013" cy="51214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08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7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28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4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751">
                <a:tc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 dirty="0"/>
                        <a:t>Активы</a:t>
                      </a:r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Доход от продаж</a:t>
                      </a:r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396">
                <a:tc>
                  <a:txBody>
                    <a:bodyPr/>
                    <a:lstStyle/>
                    <a:p>
                      <a:pPr algn="l" rtl="0"/>
                      <a:r>
                        <a:rPr lang="ru-RU" sz="2400" b="1" i="0" u="none" baseline="0">
                          <a:solidFill>
                            <a:srgbClr val="C00000"/>
                          </a:solidFill>
                        </a:rPr>
                        <a:t>Микропредприниматель</a:t>
                      </a:r>
                      <a:r>
                        <a:rPr lang="ru-RU" sz="2400" b="0" i="0" u="none" baseline="0"/>
                        <a:t> паевое товарищество 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baseline="0"/>
                        <a:t>Один пайщик, являющийся также членом правления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До 175 000 €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До 50 000 €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Обязательства не больше собственного капитала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3101">
                <a:tc>
                  <a:txBody>
                    <a:bodyPr/>
                    <a:lstStyle/>
                    <a:p>
                      <a:pPr algn="l" rtl="0"/>
                      <a:r>
                        <a:rPr lang="ru-RU" sz="2400" b="1" i="0" u="none" baseline="0" dirty="0">
                          <a:solidFill>
                            <a:srgbClr val="C00000"/>
                          </a:solidFill>
                        </a:rPr>
                        <a:t>Малый предприниматель</a:t>
                      </a:r>
                      <a:r>
                        <a:rPr lang="ru-RU" sz="2400" b="0" i="0" u="none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algn="l" rtl="0"/>
                      <a:r>
                        <a:rPr lang="ru-RU" sz="2000" b="0" i="0" u="none" baseline="0" dirty="0" err="1"/>
                        <a:t>Зарег</a:t>
                      </a:r>
                      <a:r>
                        <a:rPr lang="ru-RU" sz="2000" b="0" i="0" u="none" baseline="0" dirty="0"/>
                        <a:t>. в Эстонии коммерческое объединение</a:t>
                      </a:r>
                      <a:endParaRPr lang="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600" b="0" i="0" u="none" baseline="0"/>
                        <a:t>1 показатель может превышать: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4 000 000 €</a:t>
                      </a:r>
                      <a:endParaRPr lang="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8 000 000 €</a:t>
                      </a:r>
                      <a:endParaRPr lang="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50 работников</a:t>
                      </a:r>
                      <a:endParaRPr lang="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9300">
                <a:tc>
                  <a:txBody>
                    <a:bodyPr/>
                    <a:lstStyle/>
                    <a:p>
                      <a:pPr algn="l" rtl="0"/>
                      <a:r>
                        <a:rPr lang="ru-RU" sz="1600" b="1" i="0" u="none" baseline="0"/>
                        <a:t>Средний предприниматель </a:t>
                      </a:r>
                      <a:endParaRPr lang="ru" sz="1600" b="0" baseline="0" dirty="0"/>
                    </a:p>
                    <a:p>
                      <a:pPr algn="l" rtl="0"/>
                      <a:r>
                        <a:rPr lang="ru-RU" sz="1200" b="0" i="0" u="none" baseline="0"/>
                        <a:t>Зарег. в Эстонии коммерческое объединение</a:t>
                      </a:r>
                      <a:endParaRPr lang="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b="0" i="0" u="none" baseline="0"/>
                        <a:t>1 показатель может превышать:</a:t>
                      </a:r>
                      <a:endParaRPr lang="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/>
                        <a:t>20 000 000 €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/>
                        <a:t>40 000 000 €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/>
                        <a:t>250 работников</a:t>
                      </a:r>
                      <a:endParaRPr lang="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329">
                <a:tc>
                  <a:txBody>
                    <a:bodyPr/>
                    <a:lstStyle/>
                    <a:p>
                      <a:pPr algn="l" rtl="0"/>
                      <a:r>
                        <a:rPr lang="ru-RU" sz="1600" b="1" i="0" u="none" baseline="0"/>
                        <a:t>Крупный предприниматель </a:t>
                      </a:r>
                    </a:p>
                    <a:p>
                      <a:pPr algn="l" rtl="0"/>
                      <a:r>
                        <a:rPr lang="ru-RU" sz="1200" b="0" i="0" u="none" baseline="0"/>
                        <a:t>Зарег. в Эстонии коммерческое объединение</a:t>
                      </a:r>
                      <a:endParaRPr lang="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200" b="0" i="0" u="none" baseline="0"/>
                        <a:t>Как минимум 2 показателя превышают: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/>
                        <a:t>20 000 000 €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/>
                        <a:t>40 000 000 €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 dirty="0"/>
                        <a:t>250 работников</a:t>
                      </a:r>
                      <a:endParaRPr lang="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ст.3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554934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598"/>
          </a:xfrm>
        </p:spPr>
        <p:txBody>
          <a:bodyPr>
            <a:normAutofit fontScale="90000"/>
          </a:bodyPr>
          <a:lstStyle/>
          <a:p>
            <a:pPr algn="l" rtl="0"/>
            <a:r>
              <a:rPr lang="ru-RU" b="1" i="0" u="none" baseline="0"/>
              <a:t>Отчет за хозяйственный год</a:t>
            </a:r>
            <a:endParaRPr lang="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016754"/>
          <a:ext cx="10515600" cy="55433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98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0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64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9937">
                <a:tc>
                  <a:txBody>
                    <a:bodyPr/>
                    <a:lstStyle/>
                    <a:p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 err="1"/>
                        <a:t>Микропред</a:t>
                      </a:r>
                      <a:r>
                        <a:rPr lang="et-EE" b="0" i="0" u="none" baseline="0" dirty="0"/>
                        <a:t>-</a:t>
                      </a:r>
                      <a:r>
                        <a:rPr lang="ru-RU" b="0" i="0" u="none" baseline="0" dirty="0" err="1"/>
                        <a:t>приниматель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Малый предприниматель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600" b="0" i="0" u="none" baseline="0"/>
                        <a:t>Средний предприниматель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600" b="0" i="0" u="none" baseline="0" dirty="0"/>
                        <a:t>Крупный пред</a:t>
                      </a:r>
                      <a:r>
                        <a:rPr lang="et-EE" sz="1600" b="0" i="0" u="none" baseline="0" dirty="0"/>
                        <a:t>-</a:t>
                      </a:r>
                      <a:r>
                        <a:rPr lang="ru-RU" sz="1600" b="0" i="0" u="none" baseline="0" dirty="0" err="1"/>
                        <a:t>приниматель</a:t>
                      </a:r>
                      <a:endParaRPr lang="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60">
                <a:tc>
                  <a:txBody>
                    <a:bodyPr/>
                    <a:lstStyle/>
                    <a:p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-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Отчет о деятельности</a:t>
                      </a:r>
                      <a:endParaRPr lang="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Отчет о деятельности</a:t>
                      </a:r>
                      <a:endParaRPr lang="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3717">
                <a:tc>
                  <a:txBody>
                    <a:bodyPr/>
                    <a:lstStyle/>
                    <a:p>
                      <a:pPr algn="l" rtl="0"/>
                      <a:r>
                        <a:rPr lang="ru-RU" sz="1600" b="0" i="0" u="none" baseline="0"/>
                        <a:t>Цель составления годового бухгалтерского отчета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400" b="0" i="0" u="none" kern="1200" baseline="0">
                          <a:effectLst/>
                        </a:rPr>
                        <a:t>Дать пользователю отчета требуемую БУ информацию о своем финансовом положении и финансовых результатах</a:t>
                      </a:r>
                      <a:endParaRPr lang="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400" b="0" i="0" u="none" kern="1200" baseline="0">
                          <a:effectLst/>
                        </a:rPr>
                        <a:t>Дать пользователю отчета, обладающему достаточными знаниями в области финансов, </a:t>
                      </a:r>
                      <a:r>
                        <a:rPr lang="ru-RU" sz="1400" b="0" i="0" u="none" kern="1200" baseline="0">
                          <a:solidFill>
                            <a:srgbClr val="FF0000"/>
                          </a:solidFill>
                          <a:effectLst/>
                        </a:rPr>
                        <a:t>уместную </a:t>
                      </a:r>
                      <a:r>
                        <a:rPr lang="ru-RU" sz="1400" b="0" i="0" u="none" kern="1200" baseline="0">
                          <a:effectLst/>
                        </a:rPr>
                        <a:t> и </a:t>
                      </a:r>
                      <a:r>
                        <a:rPr lang="ru-RU" sz="1400" b="0" i="0" u="none" kern="1200" baseline="0">
                          <a:solidFill>
                            <a:srgbClr val="FF0000"/>
                          </a:solidFill>
                          <a:effectLst/>
                        </a:rPr>
                        <a:t> правдиво представленную </a:t>
                      </a:r>
                      <a:r>
                        <a:rPr lang="ru-RU" sz="1400" b="0" i="0" u="none" kern="1200" baseline="0">
                          <a:effectLst/>
                        </a:rPr>
                        <a:t>информацию о своем финансовом положении и финансовых результатах, которую пользователь отчета мог бы использовать при принятии своих хозяйственных решений</a:t>
                      </a:r>
                      <a:endParaRPr lang="ru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sz="1400" b="0" i="0" u="none" kern="1200" baseline="0">
                          <a:effectLst/>
                        </a:rPr>
                        <a:t>Дать пользователю отчета, обладающему достаточными знаниями в области финансов, уместную и правдиво представленную информацию о финансовом положении, финансовых результатах и денежных потоках лица, обязанного вести бухгалтерский учет, которую пользователь отчета мог бы использовать при принятии своих хозяйственных решений</a:t>
                      </a:r>
                      <a:endParaRPr lang="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560">
                <a:tc rowSpan="5"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Годовой бухгалтерский отчет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Баланс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Баланс</a:t>
                      </a:r>
                      <a:endParaRPr lang="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Баланс</a:t>
                      </a:r>
                      <a:endParaRPr lang="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560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Отчет о прибыли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Отчет о прибыли</a:t>
                      </a:r>
                      <a:endParaRPr lang="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Отчет о прибыли</a:t>
                      </a:r>
                      <a:endParaRPr lang="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876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-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-</a:t>
                      </a:r>
                      <a:endParaRPr lang="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Отчет о денежных потоках</a:t>
                      </a:r>
                      <a:endParaRPr lang="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167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-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-</a:t>
                      </a:r>
                      <a:endParaRPr lang="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Отчет об изменении собственного капитала</a:t>
                      </a:r>
                      <a:endParaRPr lang="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560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Приложения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Приложения</a:t>
                      </a:r>
                      <a:endParaRPr lang="ru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Приложения</a:t>
                      </a:r>
                      <a:endParaRPr lang="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ст. 14-15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474019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Отчет о деятельности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ru-RU" b="0" i="0" u="none" baseline="0"/>
              <a:t>В отчете о деятельности дается информация </a:t>
            </a:r>
            <a:endParaRPr lang="ru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о </a:t>
            </a:r>
            <a:r>
              <a:rPr lang="ru-RU" b="0" i="0" u="none" baseline="0">
                <a:solidFill>
                  <a:srgbClr val="FF0000"/>
                </a:solidFill>
              </a:rPr>
              <a:t>деятельности</a:t>
            </a:r>
            <a:r>
              <a:rPr lang="ru-RU" b="0" i="0" u="none" baseline="0"/>
              <a:t> лица, обязанного вести бухгалтерский учет, и об обстоятельствах, имеющих </a:t>
            </a:r>
            <a:r>
              <a:rPr lang="ru-RU" b="0" i="0" u="none" baseline="0">
                <a:solidFill>
                  <a:srgbClr val="FF0000"/>
                </a:solidFill>
              </a:rPr>
              <a:t>определяющее значение</a:t>
            </a:r>
            <a:r>
              <a:rPr lang="ru-RU" b="0" i="0" u="none" baseline="0"/>
              <a:t> при оценке финансового положения и хозяйственной деятельности лица, обязанного вести бухгалтерский учет,  </a:t>
            </a:r>
            <a:endParaRPr lang="ru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</a:t>
            </a:r>
            <a:r>
              <a:rPr lang="ru-RU" b="0" i="0" u="none" baseline="0">
                <a:solidFill>
                  <a:srgbClr val="FF0000"/>
                </a:solidFill>
              </a:rPr>
              <a:t>о значимых событиях</a:t>
            </a:r>
            <a:r>
              <a:rPr lang="ru-RU" b="0" i="0" u="none" baseline="0"/>
              <a:t>, имевших место в течение хозяйственного года, и </a:t>
            </a:r>
            <a:endParaRPr lang="ru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о предполагаемых </a:t>
            </a:r>
            <a:r>
              <a:rPr lang="ru-RU" b="0" i="0" u="none" baseline="0">
                <a:solidFill>
                  <a:srgbClr val="FF0000"/>
                </a:solidFill>
              </a:rPr>
              <a:t>направлениях развития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ст.24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9931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Отчет о деятельности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ru-RU" b="0" i="0" u="none" baseline="0"/>
              <a:t>В отчете о деятельности, помимо прочего, описываются: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</a:t>
            </a:r>
            <a:r>
              <a:rPr lang="ru-RU" b="0" i="0" u="none" baseline="0">
                <a:solidFill>
                  <a:srgbClr val="FF0000"/>
                </a:solidFill>
              </a:rPr>
              <a:t>основные сферы деятельности, группы продукции и услуг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важнейшие произведенные за отчетный год и планируемые в ближайшем будущем </a:t>
            </a:r>
            <a:r>
              <a:rPr lang="ru-RU" b="0" i="0" u="none" baseline="0">
                <a:solidFill>
                  <a:srgbClr val="FF0000"/>
                </a:solidFill>
              </a:rPr>
              <a:t>инвестиции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существенные </a:t>
            </a:r>
            <a:r>
              <a:rPr lang="ru-RU" b="0" i="0" u="none" baseline="0">
                <a:solidFill>
                  <a:srgbClr val="FF0000"/>
                </a:solidFill>
              </a:rPr>
              <a:t>проекты исследовательской деятельности и развития</a:t>
            </a:r>
            <a:r>
              <a:rPr lang="ru-RU" b="0" i="0" u="none" baseline="0"/>
              <a:t>, а также связанные с ними издержки в отчетном году и в последующие годы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важные события, происшедшие в период составления годового бухгалтерского отчета, которые не отражены в годовом бухгалтерском отчете, но оказывают или могут оказывать влияние на результаты деятельности в последующие хозяйственные годы</a:t>
            </a:r>
            <a:endParaRPr lang="ru" dirty="0"/>
          </a:p>
          <a:p>
            <a:pPr marL="0" indent="0" algn="l" rtl="0">
              <a:buNone/>
            </a:pP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ст.24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608812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161925"/>
            <a:ext cx="10515600" cy="1325563"/>
          </a:xfrm>
        </p:spPr>
        <p:txBody>
          <a:bodyPr/>
          <a:lstStyle/>
          <a:p>
            <a:r>
              <a:rPr lang="ru-RU" dirty="0" smtClean="0"/>
              <a:t>Баланс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603802"/>
          </a:xfrm>
        </p:spPr>
        <p:txBody>
          <a:bodyPr/>
          <a:lstStyle/>
          <a:p>
            <a:r>
              <a:rPr lang="ru-RU" dirty="0" smtClean="0"/>
              <a:t>Это отчет финансового положения по состоянию на определенное число, включающий в себя имущества фирмы и источники их приобретения</a:t>
            </a:r>
          </a:p>
          <a:p>
            <a:r>
              <a:rPr lang="ru-RU" dirty="0" smtClean="0"/>
              <a:t>Баланс помогает пользователю финансового отчета оценить общее финансовое состояние предприятия в какой-то конкретный момент времени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9400" y="3625697"/>
            <a:ext cx="4368800" cy="2551266"/>
          </a:xfrm>
          <a:prstGeom prst="roundRect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  <a:alpha val="15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ИМУЩЕСТВО </a:t>
            </a:r>
            <a:r>
              <a:rPr lang="et-EE" dirty="0" smtClean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это находящийся под влиянием лица, обязанного вести бухгалтерский учет, </a:t>
            </a:r>
            <a:r>
              <a:rPr lang="ru-RU" u="sng" dirty="0" smtClean="0">
                <a:solidFill>
                  <a:schemeClr val="tx1"/>
                </a:solidFill>
              </a:rPr>
              <a:t>ресурс</a:t>
            </a:r>
            <a:r>
              <a:rPr lang="ru-RU" dirty="0" smtClean="0">
                <a:solidFill>
                  <a:schemeClr val="tx1"/>
                </a:solidFill>
              </a:rPr>
              <a:t>, который</a:t>
            </a:r>
            <a:endParaRPr lang="et-EE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возник вследствие событий в прошлом 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который предположительно </a:t>
            </a:r>
            <a:r>
              <a:rPr lang="ru-RU" u="sng" dirty="0" smtClean="0">
                <a:solidFill>
                  <a:schemeClr val="tx1"/>
                </a:solidFill>
              </a:rPr>
              <a:t>принесет в будущем экономическую выгоду</a:t>
            </a:r>
            <a:endParaRPr lang="et-EE" dirty="0"/>
          </a:p>
        </p:txBody>
      </p:sp>
      <p:sp>
        <p:nvSpPr>
          <p:cNvPr id="6" name="Rounded Rectangle 5"/>
          <p:cNvSpPr/>
          <p:nvPr/>
        </p:nvSpPr>
        <p:spPr>
          <a:xfrm>
            <a:off x="4758813" y="3670147"/>
            <a:ext cx="3588774" cy="2506816"/>
          </a:xfrm>
          <a:prstGeom prst="roundRect">
            <a:avLst/>
          </a:prstGeom>
          <a:gradFill>
            <a:gsLst>
              <a:gs pos="0">
                <a:schemeClr val="accent1">
                  <a:lumMod val="110000"/>
                  <a:satMod val="105000"/>
                  <a:tint val="67000"/>
                  <a:alpha val="7000"/>
                </a:schemeClr>
              </a:gs>
              <a:gs pos="50000">
                <a:schemeClr val="accent1">
                  <a:lumMod val="105000"/>
                  <a:satMod val="103000"/>
                  <a:tint val="73000"/>
                </a:schemeClr>
              </a:gs>
              <a:gs pos="100000">
                <a:schemeClr val="accent1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ОБЯЗАТЕЛЬСТВО</a:t>
            </a:r>
            <a:r>
              <a:rPr lang="et-EE" sz="2000" dirty="0" smtClean="0">
                <a:solidFill>
                  <a:schemeClr val="tx1"/>
                </a:solidFill>
              </a:rPr>
              <a:t> </a:t>
            </a:r>
            <a:r>
              <a:rPr lang="et-EE" dirty="0">
                <a:solidFill>
                  <a:schemeClr val="tx1"/>
                </a:solidFill>
              </a:rPr>
              <a:t>– </a:t>
            </a:r>
            <a:r>
              <a:rPr lang="ru-RU" dirty="0" smtClean="0">
                <a:solidFill>
                  <a:schemeClr val="tx1"/>
                </a:solidFill>
              </a:rPr>
              <a:t>существующая обязанность лица, обязанного вести бухгалтерский учет, которая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вытекает из событий прошлого 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освобождение от которого предположительно </a:t>
            </a:r>
            <a:r>
              <a:rPr lang="ru-RU" u="sng" dirty="0" smtClean="0">
                <a:solidFill>
                  <a:schemeClr val="tx1"/>
                </a:solidFill>
              </a:rPr>
              <a:t>экономически уменьшит полезные ресурсы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711381" y="3670147"/>
            <a:ext cx="2438400" cy="2506816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СОБСТВЕННЫЙ КАПИТАЛ</a:t>
            </a:r>
            <a:r>
              <a:rPr lang="et-EE" sz="2000" dirty="0" smtClean="0">
                <a:solidFill>
                  <a:schemeClr val="tx1"/>
                </a:solidFill>
              </a:rPr>
              <a:t> </a:t>
            </a:r>
            <a:r>
              <a:rPr lang="et-EE" dirty="0">
                <a:solidFill>
                  <a:schemeClr val="tx1"/>
                </a:solidFill>
              </a:rPr>
              <a:t>– </a:t>
            </a:r>
            <a:r>
              <a:rPr lang="ru-RU" u="sng" dirty="0" smtClean="0">
                <a:solidFill>
                  <a:schemeClr val="tx1"/>
                </a:solidFill>
              </a:rPr>
              <a:t>остаточное участие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 имуществе лица, обязанного вести бухгалтерский учет, после вычетов всех его обязательств</a:t>
            </a:r>
            <a:endParaRPr lang="et-EE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Закон о бухгалтерии</a:t>
            </a:r>
            <a:r>
              <a:rPr lang="fi-FI" dirty="0" smtClean="0"/>
              <a:t> § 3 </a:t>
            </a:r>
            <a:r>
              <a:rPr lang="ru-RU" dirty="0" smtClean="0"/>
              <a:t>и</a:t>
            </a:r>
            <a:r>
              <a:rPr lang="fi-FI" dirty="0" smtClean="0"/>
              <a:t> § 18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7674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Баланс </a:t>
            </a:r>
            <a:r>
              <a:rPr lang="ru-RU" sz="3200" b="1" i="0" u="none" baseline="0"/>
              <a:t>(отчет о финансовом состоянии)</a:t>
            </a:r>
            <a:endParaRPr lang="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209798" y="1556793"/>
          <a:ext cx="7730614" cy="3632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65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5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6188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Активы</a:t>
                      </a:r>
                      <a:endParaRPr lang="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/>
                      <a:r>
                        <a:rPr lang="ru-RU" b="0" i="0" u="none" baseline="0"/>
                        <a:t>Пассивы</a:t>
                      </a:r>
                      <a:endParaRPr lang="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5775">
                <a:tc rowSpan="2">
                  <a:txBody>
                    <a:bodyPr/>
                    <a:lstStyle/>
                    <a:p>
                      <a:pPr algn="ctr" rtl="0"/>
                      <a:r>
                        <a:rPr lang="ru-RU" sz="3200" b="1" i="0" u="none" baseline="0">
                          <a:latin typeface="Arial" pitchFamily="34" charset="0"/>
                          <a:cs typeface="Arial" pitchFamily="34" charset="0"/>
                        </a:rPr>
                        <a:t>АКТИВЫ</a:t>
                      </a:r>
                      <a:endParaRPr lang="ru" sz="28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/>
                      <a:endParaRPr lang="ru" sz="28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rtl="0"/>
                      <a:endParaRPr lang="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3200" b="1" i="0" u="none" baseline="0"/>
                        <a:t>ОБЯЗАТЕЛЬСТВА</a:t>
                      </a:r>
                      <a:endParaRPr lang="ru" b="1" dirty="0"/>
                    </a:p>
                    <a:p>
                      <a:pPr algn="ctr" rtl="0"/>
                      <a:endParaRPr lang="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850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3200" b="1" i="0" u="none" baseline="0"/>
                        <a:t>СОБСТВЕННЫЙ КАПИТАЛ</a:t>
                      </a:r>
                      <a:endParaRPr lang="ru" b="1" dirty="0"/>
                    </a:p>
                    <a:p>
                      <a:pPr algn="ctr" rtl="0"/>
                      <a:endParaRPr lang="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ounded Rectangular Callout 10"/>
          <p:cNvSpPr/>
          <p:nvPr/>
        </p:nvSpPr>
        <p:spPr>
          <a:xfrm>
            <a:off x="8328248" y="272716"/>
            <a:ext cx="3025552" cy="874295"/>
          </a:xfrm>
          <a:prstGeom prst="wedgeRoundRectCallout">
            <a:avLst>
              <a:gd name="adj1" fmla="val -54362"/>
              <a:gd name="adj2" fmla="val 100076"/>
              <a:gd name="adj3" fmla="val 16667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1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>
                <a:solidFill>
                  <a:prstClr val="black"/>
                </a:solidFill>
              </a:rPr>
              <a:t>По состоянию на определенное число </a:t>
            </a:r>
          </a:p>
          <a:p>
            <a:pPr algn="ctr" rtl="0"/>
            <a:r>
              <a:rPr lang="ru-RU" sz="1600" b="0" i="0" u="none" baseline="0" dirty="0">
                <a:solidFill>
                  <a:prstClr val="black"/>
                </a:solidFill>
              </a:rPr>
              <a:t>например,</a:t>
            </a:r>
            <a:r>
              <a:rPr lang="ru-RU" sz="2000" b="0" i="0" u="none" baseline="0" dirty="0">
                <a:solidFill>
                  <a:prstClr val="black"/>
                </a:solidFill>
              </a:rPr>
              <a:t> </a:t>
            </a:r>
            <a:r>
              <a:rPr lang="ru-RU" b="0" i="0" u="none" baseline="0" dirty="0">
                <a:solidFill>
                  <a:prstClr val="black"/>
                </a:solidFill>
              </a:rPr>
              <a:t>на </a:t>
            </a:r>
            <a:r>
              <a:rPr lang="ru-RU" b="0" i="0" u="none" baseline="0" dirty="0" smtClean="0">
                <a:solidFill>
                  <a:prstClr val="black"/>
                </a:solidFill>
              </a:rPr>
              <a:t>31.12.2016 </a:t>
            </a:r>
            <a:r>
              <a:rPr lang="ru-RU" b="0" i="0" u="none" baseline="0" dirty="0">
                <a:solidFill>
                  <a:prstClr val="black"/>
                </a:solidFill>
              </a:rPr>
              <a:t>г.</a:t>
            </a:r>
            <a:endParaRPr lang="ru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>
                <a:solidFill>
                  <a:prstClr val="black">
                    <a:tint val="75000"/>
                  </a:prstClr>
                </a:solidFill>
              </a:rPr>
              <a:t>ЗБУ ст.18,  RTJ 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43200" y="5368344"/>
            <a:ext cx="6567948" cy="403123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>
                <a:solidFill>
                  <a:schemeClr val="accent2">
                    <a:lumMod val="75000"/>
                  </a:schemeClr>
                </a:solidFill>
              </a:rPr>
              <a:t>Активы = обязательства + собственный капитал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43200" y="5921375"/>
            <a:ext cx="6567948" cy="403123"/>
          </a:xfrm>
          <a:prstGeom prst="round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>
                <a:solidFill>
                  <a:schemeClr val="accent6">
                    <a:lumMod val="75000"/>
                  </a:schemeClr>
                </a:solidFill>
              </a:rPr>
              <a:t>Собственный капитал = активы - обязательства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3825312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90061"/>
            <a:ext cx="10515600" cy="1325563"/>
          </a:xfrm>
        </p:spPr>
        <p:txBody>
          <a:bodyPr/>
          <a:lstStyle/>
          <a:p>
            <a:pPr algn="l" rtl="0"/>
            <a:r>
              <a:rPr lang="ru-RU" b="1" i="0" u="none" baseline="0" dirty="0"/>
              <a:t>Общая схема баланса</a:t>
            </a: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Приложение 1</a:t>
            </a:r>
            <a:endParaRPr lang="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848463" y="861008"/>
          <a:ext cx="8721216" cy="5486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60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0511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ИМУЩЕСТВО </a:t>
                      </a:r>
                      <a:r>
                        <a:rPr lang="ru-RU" sz="1600" b="0" i="0" u="none" baseline="0" dirty="0"/>
                        <a:t> (активы)</a:t>
                      </a:r>
                      <a:endParaRPr lang="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Обязательства и собственный капитал (пассивы)</a:t>
                      </a:r>
                      <a:endParaRPr lang="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931">
                <a:tc>
                  <a:txBody>
                    <a:bodyPr/>
                    <a:lstStyle/>
                    <a:p>
                      <a:pPr algn="l" rtl="0"/>
                      <a:r>
                        <a:rPr lang="ru-RU" b="1" i="0" u="sng" baseline="0" dirty="0"/>
                        <a:t>ОБОРОТНЫЕ АКТИВЫ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 dirty="0"/>
                        <a:t>Денежные средства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 dirty="0"/>
                        <a:t>Краткосрочные финансовые инвестиции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 dirty="0"/>
                        <a:t>Требования и предоплата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 dirty="0"/>
                        <a:t>Запасы 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 dirty="0"/>
                        <a:t>Биологические активы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endParaRPr lang="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1" i="0" u="sng" baseline="0"/>
                        <a:t>ОБЯЗАТЕЛЬСТВА </a:t>
                      </a:r>
                      <a:r>
                        <a:rPr lang="ru-RU" sz="1400" b="0" i="0" u="sng" baseline="0"/>
                        <a:t>(ЗАЕМНЫЙ КАПИТАЛ)</a:t>
                      </a:r>
                    </a:p>
                    <a:p>
                      <a:pPr lvl="1" algn="l" rtl="0"/>
                      <a:r>
                        <a:rPr lang="ru-RU" b="0" i="0" u="none" baseline="0"/>
                        <a:t>Краткосрочные обязательства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Кредитные обязательства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Задолженность и предоплата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Целевое финансирование</a:t>
                      </a:r>
                    </a:p>
                    <a:p>
                      <a:pPr lvl="1" algn="l" rtl="0"/>
                      <a:r>
                        <a:rPr lang="ru-RU" b="0" i="0" u="none" baseline="0"/>
                        <a:t>Долгосрочные обязательства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Кредитные обязательства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Задолженность и предоплата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Целевое финансирование</a:t>
                      </a:r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370">
                <a:tc>
                  <a:txBody>
                    <a:bodyPr/>
                    <a:lstStyle/>
                    <a:p>
                      <a:pPr marL="342900" lvl="0" indent="-342900" algn="l" rtl="0">
                        <a:buFont typeface="+mj-lt"/>
                        <a:buNone/>
                      </a:pPr>
                      <a:r>
                        <a:rPr lang="ru-RU" b="1" i="0" u="sng" baseline="0"/>
                        <a:t>ОСНОВНОЕ ИМУЩЕСТВО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/>
                        <a:t>Долгосрочные финансовые инвестиции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/>
                        <a:t>Инвестиции в недвижимость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/>
                        <a:t>Основное материальное имущество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/>
                        <a:t>Биологические активы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r>
                        <a:rPr lang="ru-RU" b="0" i="0" u="none" baseline="0"/>
                        <a:t>Основное нематериальное имущество</a:t>
                      </a:r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1" i="0" u="sng" baseline="0" dirty="0"/>
                        <a:t>СОБСТВЕННЫЙ КАПИТАЛ</a:t>
                      </a:r>
                    </a:p>
                    <a:p>
                      <a:pPr lvl="1" algn="l" rtl="0"/>
                      <a:r>
                        <a:rPr lang="ru-RU" b="0" i="0" u="none" baseline="0" dirty="0"/>
                        <a:t>Акционерный капитал или паевой капитал</a:t>
                      </a:r>
                    </a:p>
                    <a:p>
                      <a:pPr lvl="1" algn="l" rtl="0"/>
                      <a:r>
                        <a:rPr lang="ru-RU" b="0" i="0" u="none" baseline="0" dirty="0"/>
                        <a:t>Обязательный резервный капитал</a:t>
                      </a:r>
                    </a:p>
                    <a:p>
                      <a:pPr lvl="1" algn="l" rtl="0"/>
                      <a:r>
                        <a:rPr lang="ru-RU" b="0" i="0" u="none" baseline="0" dirty="0"/>
                        <a:t>Нераспределенная прибыль предыдущих периодов</a:t>
                      </a:r>
                    </a:p>
                    <a:p>
                      <a:pPr lvl="1" algn="l" rtl="0"/>
                      <a:r>
                        <a:rPr lang="ru-RU" b="0" i="0" u="none" baseline="0" dirty="0"/>
                        <a:t>Прибыль за отчетный год</a:t>
                      </a:r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135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Схема баланса микропредпринимателя</a:t>
            </a: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Приложение 1</a:t>
            </a:r>
            <a:endParaRPr lang="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1848463" y="1514168"/>
          <a:ext cx="8721216" cy="455714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360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0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963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Имущество (активы)</a:t>
                      </a:r>
                      <a:endParaRPr lang="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Обязательства и собственный капитал (пассивы)</a:t>
                      </a:r>
                      <a:endParaRPr lang="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0661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ОБОРОТНОЕ ИМУЩЕСТВО</a:t>
                      </a:r>
                    </a:p>
                    <a:p>
                      <a:pPr marL="800100" lvl="1" indent="-342900" algn="l" rtl="0">
                        <a:buFont typeface="+mj-lt"/>
                        <a:buNone/>
                      </a:pPr>
                      <a:endParaRPr lang="ru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ОБЯЗАТЕЛЬСТВА</a:t>
                      </a:r>
                    </a:p>
                    <a:p>
                      <a:endParaRPr lang="ru" dirty="0"/>
                    </a:p>
                    <a:p>
                      <a:pPr lvl="1" algn="l" rtl="0"/>
                      <a:r>
                        <a:rPr lang="ru-RU" b="0" i="0" u="none" baseline="0"/>
                        <a:t>Краткосрочные обязательства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в т.ч. краткосрочные отчисления</a:t>
                      </a:r>
                    </a:p>
                    <a:p>
                      <a:pPr lvl="2" algn="l" rtl="0"/>
                      <a:endParaRPr lang="ru" dirty="0"/>
                    </a:p>
                    <a:p>
                      <a:pPr lvl="1" algn="l" rtl="0"/>
                      <a:r>
                        <a:rPr lang="ru-RU" b="0" i="0" u="none" baseline="0"/>
                        <a:t>Долгосрочные обязательства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в т.ч. долгосрочные отчисления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407">
                <a:tc>
                  <a:txBody>
                    <a:bodyPr/>
                    <a:lstStyle/>
                    <a:p>
                      <a:pPr marL="342900" lvl="0" indent="-342900" algn="l" rtl="0">
                        <a:buFont typeface="+mj-lt"/>
                        <a:buNone/>
                      </a:pPr>
                      <a:r>
                        <a:rPr lang="ru-RU" b="0" i="0" u="none" baseline="0"/>
                        <a:t>ОСНОВНОЕ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СОБСТВЕННЫЙ КАПИТАЛ</a:t>
                      </a:r>
                    </a:p>
                    <a:p>
                      <a:pPr lvl="1" algn="l" rtl="0"/>
                      <a:endParaRPr lang="ru" dirty="0"/>
                    </a:p>
                    <a:p>
                      <a:pPr lvl="1" algn="l" rtl="0"/>
                      <a:r>
                        <a:rPr lang="ru-RU" b="0" i="0" u="none" baseline="0"/>
                        <a:t>в т.ч. не внесенный паевой капитал</a:t>
                      </a:r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409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sz="4000" b="1" i="0" u="none" baseline="0"/>
              <a:t>В балансе происходят изменения вследствие хозяйственных операций</a:t>
            </a:r>
            <a:endParaRPr lang="ru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Базовая подготовка для начинающего предпринимателя - 2016</a:t>
            </a:r>
            <a:endParaRPr lang="r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495600" y="1988841"/>
          <a:ext cx="7272808" cy="2880319"/>
        </p:xfrm>
        <a:graphic>
          <a:graphicData uri="http://schemas.openxmlformats.org/drawingml/2006/table">
            <a:tbl>
              <a:tblPr/>
              <a:tblGrid>
                <a:gridCol w="181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8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53"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ru-RU" sz="2000" b="1" i="0" u="none" baseline="0">
                          <a:latin typeface="Tw Cen MT" pitchFamily="34" charset="0"/>
                          <a:ea typeface="Times New Roman"/>
                        </a:rPr>
                        <a:t>АКТИВ</a:t>
                      </a: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r>
                        <a:rPr lang="ru-RU" sz="2000" b="1" i="0" u="none" baseline="0">
                          <a:latin typeface="Tw Cen MT" pitchFamily="34" charset="0"/>
                        </a:rPr>
                        <a:t>ПАССИВ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FF8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</a:tabLst>
                      </a:pPr>
                      <a:endParaRPr lang="ru" sz="2000" b="1" dirty="0">
                        <a:latin typeface="Tw Cen MT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0107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ru-RU" sz="2000" b="1" i="0" u="none" baseline="0">
                          <a:latin typeface="Tw Cen MT" pitchFamily="34" charset="0"/>
                          <a:ea typeface="Times New Roman"/>
                        </a:rPr>
                        <a:t>Увеличение</a:t>
                      </a: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ru-RU" sz="2000" b="1" i="0" u="none" baseline="0">
                          <a:latin typeface="Tw Cen MT" pitchFamily="34" charset="0"/>
                          <a:ea typeface="Times New Roman"/>
                        </a:rPr>
                        <a:t>Уменьшение</a:t>
                      </a: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ru-RU" sz="2000" b="1" i="0" u="none" baseline="0">
                          <a:latin typeface="Tw Cen MT" pitchFamily="34" charset="0"/>
                          <a:ea typeface="Times New Roman"/>
                        </a:rPr>
                        <a:t>Уменьшение</a:t>
                      </a: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FF8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ru-RU" sz="2000" b="1" i="0" u="none" baseline="0">
                          <a:latin typeface="Tw Cen MT" pitchFamily="34" charset="0"/>
                          <a:ea typeface="Times New Roman"/>
                        </a:rPr>
                        <a:t>Увеличение</a:t>
                      </a: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FF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ru-RU" sz="2000" b="1" i="0" u="none" baseline="0">
                          <a:latin typeface="Tw Cen MT" pitchFamily="34" charset="0"/>
                          <a:ea typeface="Times New Roman"/>
                        </a:rPr>
                        <a:t>1.</a:t>
                      </a: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ru-RU" sz="2000" b="1" i="0" u="none" baseline="0">
                          <a:latin typeface="Tw Cen MT" pitchFamily="34" charset="0"/>
                          <a:ea typeface="Times New Roman"/>
                        </a:rPr>
                        <a:t>2.</a:t>
                      </a: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FF8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FF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ru-RU" sz="2000" b="1" i="0" u="none" baseline="0">
                          <a:latin typeface="Tw Cen MT" pitchFamily="34" charset="0"/>
                          <a:ea typeface="Times New Roman"/>
                        </a:rPr>
                        <a:t>3.</a:t>
                      </a: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FF8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FF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ru-RU" sz="2000" b="1" i="0" u="none" baseline="0">
                          <a:latin typeface="Tw Cen MT" pitchFamily="34" charset="0"/>
                          <a:ea typeface="Times New Roman"/>
                        </a:rPr>
                        <a:t>4.</a:t>
                      </a: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ru" sz="200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FF8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ru" sz="2000" dirty="0">
                        <a:latin typeface="Tw Cen MT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FF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3719736" y="4149080"/>
            <a:ext cx="5040560" cy="1588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575720" y="3717032"/>
            <a:ext cx="1584176" cy="1588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320136" y="3717032"/>
            <a:ext cx="1584176" cy="1588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75920" y="4653136"/>
            <a:ext cx="1584176" cy="1588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cxnSp>
      <p:sp>
        <p:nvSpPr>
          <p:cNvPr id="10" name="TextBox 9"/>
          <p:cNvSpPr txBox="1"/>
          <p:nvPr/>
        </p:nvSpPr>
        <p:spPr>
          <a:xfrm>
            <a:off x="1828799" y="4895929"/>
            <a:ext cx="8882744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l" rtl="0">
              <a:buFont typeface="+mj-lt"/>
              <a:buAutoNum type="arabicPeriod"/>
            </a:pPr>
            <a:r>
              <a:rPr lang="ru-RU" b="0" i="0" u="none" baseline="0" dirty="0"/>
              <a:t>Перемещение активов, балансовый объем не меняется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ru-RU" b="0" i="0" u="none" baseline="0" dirty="0"/>
              <a:t>Перемещение источников покрытия активов, балансовый объем не меняется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ru-RU" b="0" i="0" u="none" baseline="0" dirty="0"/>
              <a:t>Увеличение активов и источников покрытия активов, балансовый объем увеличивается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ru-RU" b="0" i="0" u="none" baseline="0" dirty="0"/>
              <a:t>Уменьшается</a:t>
            </a:r>
          </a:p>
        </p:txBody>
      </p:sp>
    </p:spTree>
    <p:extLst>
      <p:ext uri="{BB962C8B-B14F-4D97-AF65-F5344CB8AC3E}">
        <p14:creationId xmlns:p14="http://schemas.microsoft.com/office/powerpoint/2010/main" val="1639248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848"/>
            <a:ext cx="10515600" cy="922901"/>
          </a:xfrm>
        </p:spPr>
        <p:txBody>
          <a:bodyPr/>
          <a:lstStyle/>
          <a:p>
            <a:pPr algn="l" rtl="0"/>
            <a:r>
              <a:rPr lang="ru-RU" b="1" i="0" u="none" baseline="0" dirty="0"/>
              <a:t>Отчет о прибыли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7" y="785684"/>
            <a:ext cx="11038113" cy="4721789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b="0" i="0" u="none" baseline="0" dirty="0"/>
              <a:t>Отчет о прибыли (отчет о доходах и расходах) - это бухгалтерский отчет, отражающий финансовый результат деятельности лица, обязанного вести бухгалтерский учет, за отчетный период (доходы, расходы и прибыли или убытки).</a:t>
            </a:r>
          </a:p>
          <a:p>
            <a:pPr marL="0" indent="0" algn="l" rtl="0">
              <a:buNone/>
            </a:pPr>
            <a:endParaRPr lang="ru" sz="800" dirty="0"/>
          </a:p>
          <a:p>
            <a:pPr marL="0" indent="0" algn="l" rtl="0">
              <a:buNone/>
            </a:pPr>
            <a:endParaRPr lang="ru" dirty="0"/>
          </a:p>
          <a:p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 dirty="0"/>
              <a:t>ЗБУ п.2 ст.18; ст.3</a:t>
            </a:r>
            <a:endParaRPr lang="ru" dirty="0"/>
          </a:p>
        </p:txBody>
      </p:sp>
      <p:sp>
        <p:nvSpPr>
          <p:cNvPr id="5" name="Rounded Rectangle 4"/>
          <p:cNvSpPr/>
          <p:nvPr/>
        </p:nvSpPr>
        <p:spPr>
          <a:xfrm>
            <a:off x="718457" y="3510115"/>
            <a:ext cx="3739243" cy="2753033"/>
          </a:xfrm>
          <a:prstGeom prst="roundRect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  <a:alpha val="20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ru-RU" sz="2000" b="1" i="0" u="none" baseline="0" dirty="0">
                <a:solidFill>
                  <a:schemeClr val="tx1"/>
                </a:solidFill>
              </a:rPr>
              <a:t>ДОХОД</a:t>
            </a:r>
            <a:r>
              <a:rPr lang="ru-RU" sz="2000" b="0" i="0" u="none" baseline="0" dirty="0">
                <a:solidFill>
                  <a:schemeClr val="tx1"/>
                </a:solidFill>
              </a:rPr>
              <a:t> </a:t>
            </a:r>
            <a:r>
              <a:rPr lang="ru-RU" b="0" i="0" u="none" baseline="0" dirty="0">
                <a:solidFill>
                  <a:schemeClr val="tx1"/>
                </a:solidFill>
              </a:rPr>
              <a:t>– это </a:t>
            </a:r>
            <a:r>
              <a:rPr lang="ru-RU" b="0" i="0" u="sng" baseline="0" dirty="0" smtClean="0">
                <a:solidFill>
                  <a:schemeClr val="tx1"/>
                </a:solidFill>
              </a:rPr>
              <a:t>выручка от продаж</a:t>
            </a:r>
            <a:r>
              <a:rPr lang="ru-RU" b="0" i="0" u="none" baseline="0" dirty="0" smtClean="0">
                <a:solidFill>
                  <a:schemeClr val="tx1"/>
                </a:solidFill>
              </a:rPr>
              <a:t> </a:t>
            </a:r>
            <a:r>
              <a:rPr lang="ru-RU" b="0" i="0" u="none" baseline="0" dirty="0">
                <a:solidFill>
                  <a:schemeClr val="tx1"/>
                </a:solidFill>
              </a:rPr>
              <a:t>за отчетный период </a:t>
            </a:r>
            <a:endParaRPr lang="ru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709651" y="3510115"/>
            <a:ext cx="4238406" cy="275303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  <a:alpha val="9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ru-RU" sz="2000" b="1" i="0" u="none" baseline="0" dirty="0">
                <a:solidFill>
                  <a:schemeClr val="tx1"/>
                </a:solidFill>
              </a:rPr>
              <a:t>РАСХОД</a:t>
            </a:r>
            <a:r>
              <a:rPr lang="ru-RU" sz="2000" b="0" i="0" u="none" baseline="0" dirty="0">
                <a:solidFill>
                  <a:schemeClr val="tx1"/>
                </a:solidFill>
              </a:rPr>
              <a:t> </a:t>
            </a:r>
            <a:r>
              <a:rPr lang="ru-RU" b="0" i="0" u="none" baseline="0" dirty="0">
                <a:solidFill>
                  <a:schemeClr val="tx1"/>
                </a:solidFill>
              </a:rPr>
              <a:t>– </a:t>
            </a:r>
            <a:r>
              <a:rPr lang="ru-RU" b="0" i="0" u="sng" baseline="0" dirty="0" smtClean="0">
                <a:solidFill>
                  <a:schemeClr val="tx1"/>
                </a:solidFill>
              </a:rPr>
              <a:t>затраты</a:t>
            </a:r>
            <a:r>
              <a:rPr lang="ru-RU" b="0" i="0" u="sng" dirty="0" smtClean="0">
                <a:solidFill>
                  <a:schemeClr val="tx1"/>
                </a:solidFill>
              </a:rPr>
              <a:t> </a:t>
            </a:r>
            <a:r>
              <a:rPr lang="ru-RU" b="0" i="0" u="none" baseline="0" dirty="0" smtClean="0">
                <a:solidFill>
                  <a:schemeClr val="tx1"/>
                </a:solidFill>
              </a:rPr>
              <a:t>за </a:t>
            </a:r>
            <a:r>
              <a:rPr lang="ru-RU" b="0" i="0" u="none" baseline="0" dirty="0">
                <a:solidFill>
                  <a:schemeClr val="tx1"/>
                </a:solidFill>
              </a:rPr>
              <a:t>отчетный период </a:t>
            </a:r>
            <a:endParaRPr lang="ru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63663" y="3510115"/>
            <a:ext cx="2276169" cy="2753033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9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l" rtl="0"/>
            <a:r>
              <a:rPr lang="ru-RU" sz="2000" b="1" i="0" u="none" baseline="0" dirty="0">
                <a:solidFill>
                  <a:schemeClr val="tx1"/>
                </a:solidFill>
              </a:rPr>
              <a:t>ПРИБЫЛЬ</a:t>
            </a:r>
            <a:r>
              <a:rPr lang="ru-RU" b="0" i="0" u="none" baseline="0" dirty="0">
                <a:solidFill>
                  <a:schemeClr val="tx1"/>
                </a:solidFill>
              </a:rPr>
              <a:t> (убыток) – это </a:t>
            </a:r>
            <a:r>
              <a:rPr lang="ru-RU" b="0" i="0" u="sng" baseline="0" dirty="0">
                <a:solidFill>
                  <a:schemeClr val="tx1"/>
                </a:solidFill>
              </a:rPr>
              <a:t>разница между доходами и расходами</a:t>
            </a:r>
            <a:r>
              <a:rPr lang="ru-RU" b="0" i="0" u="none" baseline="0" dirty="0">
                <a:solidFill>
                  <a:schemeClr val="tx1"/>
                </a:solidFill>
              </a:rPr>
              <a:t> </a:t>
            </a:r>
            <a:r>
              <a:rPr lang="ru-RU" b="0" i="0" u="none" baseline="0" dirty="0" smtClean="0">
                <a:solidFill>
                  <a:schemeClr val="tx1"/>
                </a:solidFill>
              </a:rPr>
              <a:t>за </a:t>
            </a:r>
            <a:r>
              <a:rPr lang="ru-RU" b="0" i="0" u="none" baseline="0" dirty="0">
                <a:solidFill>
                  <a:schemeClr val="tx1"/>
                </a:solidFill>
              </a:rPr>
              <a:t>отчетный период</a:t>
            </a:r>
            <a:endParaRPr lang="ru" u="sng" dirty="0"/>
          </a:p>
        </p:txBody>
      </p:sp>
    </p:spTree>
    <p:extLst>
      <p:ext uri="{BB962C8B-B14F-4D97-AF65-F5344CB8AC3E}">
        <p14:creationId xmlns:p14="http://schemas.microsoft.com/office/powerpoint/2010/main" val="7425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6906"/>
          </a:xfrm>
        </p:spPr>
        <p:txBody>
          <a:bodyPr>
            <a:normAutofit fontScale="90000"/>
          </a:bodyPr>
          <a:lstStyle/>
          <a:p>
            <a:pPr algn="l" rtl="0"/>
            <a:r>
              <a:rPr lang="ru-RU" b="1" i="0" u="none" baseline="0"/>
              <a:t>Требования к бухгалтерскому учету и его организация на малых предприятиях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49645" cy="4351338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ru-RU" b="0" i="0" u="sng" baseline="0" dirty="0"/>
              <a:t>Лица, обязанные вести бухгалтерский учет:</a:t>
            </a:r>
          </a:p>
          <a:p>
            <a:pPr algn="l" rtl="0"/>
            <a:r>
              <a:rPr lang="ru-RU" b="0" i="0" u="none" baseline="0" dirty="0"/>
              <a:t>государство и подразделения местного самоуправления</a:t>
            </a:r>
          </a:p>
          <a:p>
            <a:pPr algn="l" rtl="0"/>
            <a:r>
              <a:rPr lang="ru-RU" b="0" i="0" u="none" baseline="0" dirty="0"/>
              <a:t>зарегистрированное в Эстонии частное или публично-правовое </a:t>
            </a:r>
            <a:r>
              <a:rPr lang="ru-RU" b="1" i="0" u="none" baseline="0" dirty="0">
                <a:solidFill>
                  <a:srgbClr val="FF0000"/>
                </a:solidFill>
              </a:rPr>
              <a:t>юридическое лицо</a:t>
            </a:r>
          </a:p>
          <a:p>
            <a:pPr algn="l" rtl="0"/>
            <a:r>
              <a:rPr lang="ru-RU" b="0" i="0" u="none" baseline="0" dirty="0"/>
              <a:t>индивидуальный предприниматель</a:t>
            </a:r>
          </a:p>
          <a:p>
            <a:pPr algn="l" rtl="0"/>
            <a:r>
              <a:rPr lang="ru-RU" b="0" i="0" u="none" baseline="0" dirty="0"/>
              <a:t>филиал иностранного коммерческого объединения, внесенного в регистр в Эстонии</a:t>
            </a:r>
            <a:endParaRPr lang="ru" dirty="0"/>
          </a:p>
          <a:p>
            <a:endParaRPr lang="ru" dirty="0"/>
          </a:p>
          <a:p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537841" cy="365125"/>
          </a:xfrm>
        </p:spPr>
        <p:txBody>
          <a:bodyPr/>
          <a:lstStyle/>
          <a:p>
            <a:pPr rtl="0"/>
            <a:r>
              <a:rPr lang="ru-RU" b="0" i="0" u="none" baseline="0" dirty="0"/>
              <a:t>Закон о бухгалтерском учете (ЗБУ) ст.2 </a:t>
            </a:r>
          </a:p>
          <a:p>
            <a:pPr rtl="0"/>
            <a:r>
              <a:rPr lang="ru-RU" b="0" i="0" u="none" baseline="0" dirty="0"/>
              <a:t>Закон об общей части гражданского кодекса (ЗОЧГК) ст. 24-25</a:t>
            </a:r>
            <a:endParaRPr lang="ru" dirty="0"/>
          </a:p>
        </p:txBody>
      </p:sp>
      <p:sp>
        <p:nvSpPr>
          <p:cNvPr id="5" name="Rounded Rectangle 4"/>
          <p:cNvSpPr/>
          <p:nvPr/>
        </p:nvSpPr>
        <p:spPr>
          <a:xfrm>
            <a:off x="6221186" y="1436914"/>
            <a:ext cx="5666013" cy="1490563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25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/>
              <a:t> </a:t>
            </a:r>
            <a:r>
              <a:rPr lang="ru-RU" sz="1600" b="1" i="0" u="none" baseline="0" dirty="0"/>
              <a:t>Юридическое лицо - </a:t>
            </a:r>
            <a:r>
              <a:rPr lang="ru-RU" sz="1600" b="0" i="0" u="none" baseline="0" dirty="0"/>
              <a:t>это субъект права, созданный на основе закона</a:t>
            </a:r>
            <a:endParaRPr lang="ru" dirty="0"/>
          </a:p>
          <a:p>
            <a:pPr algn="ctr" rtl="0"/>
            <a:endParaRPr lang="ru" sz="800" dirty="0"/>
          </a:p>
          <a:p>
            <a:pPr algn="ctr" rtl="0"/>
            <a:r>
              <a:rPr lang="ru-RU" sz="1400" b="0" i="0" u="none" baseline="0" dirty="0"/>
              <a:t>Юридическое лицо может быть </a:t>
            </a:r>
            <a:endParaRPr lang="ru" sz="1400" dirty="0"/>
          </a:p>
          <a:p>
            <a:pPr marL="285750" indent="-285750" algn="ctr" rtl="0">
              <a:buFont typeface="Arial" panose="020B0604020202020204" pitchFamily="34" charset="0"/>
              <a:buChar char="•"/>
            </a:pPr>
            <a:r>
              <a:rPr lang="ru-RU" sz="1400" b="0" i="0" u="none" baseline="0" dirty="0"/>
              <a:t>частноправовым или </a:t>
            </a:r>
            <a:endParaRPr lang="ru" sz="1400" dirty="0"/>
          </a:p>
          <a:p>
            <a:pPr marL="285750" indent="-285750" algn="ctr" rtl="0">
              <a:buFont typeface="Arial" panose="020B0604020202020204" pitchFamily="34" charset="0"/>
              <a:buChar char="•"/>
            </a:pPr>
            <a:r>
              <a:rPr lang="ru-RU" sz="1400" b="0" i="0" u="none" baseline="0" dirty="0"/>
              <a:t>публично-правовым</a:t>
            </a:r>
            <a:endParaRPr lang="ru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6626942" y="3017171"/>
            <a:ext cx="4994787" cy="3159791"/>
          </a:xfrm>
          <a:prstGeom prst="roundRect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  <a:alpha val="19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1400" b="1" i="0" u="none" baseline="0" dirty="0"/>
              <a:t>Частноправовое юридическое лицо</a:t>
            </a:r>
            <a:r>
              <a:rPr lang="ru-RU" sz="1400" b="0" i="0" u="none" baseline="0" dirty="0"/>
              <a:t> - это юридическое лицо, созданное в частных интересах и на основании действующего в отношении данного вида юридического лица закона</a:t>
            </a:r>
          </a:p>
          <a:p>
            <a:pPr algn="ctr" rtl="0"/>
            <a:endParaRPr lang="ru" sz="1400" dirty="0"/>
          </a:p>
          <a:p>
            <a:pPr algn="l" rtl="0"/>
            <a:r>
              <a:rPr lang="ru-RU" sz="1400" b="0" i="0" u="sng" baseline="0" dirty="0"/>
              <a:t>Частноправовым юридическим лицом может быть </a:t>
            </a:r>
            <a:endParaRPr lang="ru" sz="1400" u="sng" dirty="0"/>
          </a:p>
          <a:p>
            <a:pPr marL="1200150" lvl="2" indent="-285750" algn="l" rtl="0">
              <a:buFont typeface="Arial" panose="020B0604020202020204" pitchFamily="34" charset="0"/>
              <a:buChar char="•"/>
            </a:pPr>
            <a:r>
              <a:rPr lang="ru-RU" sz="1400" b="0" i="0" u="none" baseline="0" dirty="0"/>
              <a:t>полное товарищество </a:t>
            </a:r>
          </a:p>
          <a:p>
            <a:pPr marL="1200150" lvl="2" indent="-285750" algn="l" rtl="0">
              <a:buFont typeface="Arial" panose="020B0604020202020204" pitchFamily="34" charset="0"/>
              <a:buChar char="•"/>
            </a:pPr>
            <a:r>
              <a:rPr lang="ru-RU" sz="1400" b="0" i="0" u="none" baseline="0" dirty="0"/>
              <a:t>товарищество на вере</a:t>
            </a:r>
          </a:p>
          <a:p>
            <a:pPr marL="1200150" lvl="2" indent="-285750" algn="l" rtl="0">
              <a:buFont typeface="Arial" panose="020B0604020202020204" pitchFamily="34" charset="0"/>
              <a:buChar char="•"/>
            </a:pPr>
            <a:r>
              <a:rPr lang="ru-RU" sz="1400" b="0" i="0" u="none" baseline="0" dirty="0"/>
              <a:t>паевое товарищество  </a:t>
            </a:r>
          </a:p>
          <a:p>
            <a:pPr marL="1200150" lvl="2" indent="-285750" algn="l" rtl="0">
              <a:buFont typeface="Arial" panose="020B0604020202020204" pitchFamily="34" charset="0"/>
              <a:buChar char="•"/>
            </a:pPr>
            <a:r>
              <a:rPr lang="ru-RU" sz="1400" b="0" i="0" u="none" baseline="0" dirty="0"/>
              <a:t>акционерное общество  </a:t>
            </a:r>
          </a:p>
          <a:p>
            <a:pPr marL="1200150" lvl="2" indent="-285750" algn="l" rtl="0">
              <a:buFont typeface="Arial" panose="020B0604020202020204" pitchFamily="34" charset="0"/>
              <a:buChar char="•"/>
            </a:pPr>
            <a:r>
              <a:rPr lang="ru-RU" sz="1400" b="0" i="0" u="none" baseline="0" dirty="0"/>
              <a:t>доходное объединение </a:t>
            </a:r>
          </a:p>
          <a:p>
            <a:pPr marL="1200150" lvl="2" indent="-285750" algn="l" rtl="0">
              <a:buFont typeface="Arial" panose="020B0604020202020204" pitchFamily="34" charset="0"/>
              <a:buChar char="•"/>
            </a:pPr>
            <a:r>
              <a:rPr lang="ru-RU" sz="1400" b="0" i="0" u="none" baseline="0" dirty="0"/>
              <a:t>целевое учреждение </a:t>
            </a:r>
          </a:p>
          <a:p>
            <a:pPr marL="1200150" lvl="2" indent="-285750" algn="l" rtl="0">
              <a:buFont typeface="Arial" panose="020B0604020202020204" pitchFamily="34" charset="0"/>
              <a:buChar char="•"/>
            </a:pPr>
            <a:r>
              <a:rPr lang="ru-RU" sz="1400" b="0" i="0" u="none" baseline="0" dirty="0"/>
              <a:t>недоходное (некоммерческое) объединение</a:t>
            </a:r>
            <a:endParaRPr lang="ru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427406" y="2379406"/>
            <a:ext cx="1111046" cy="115037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427406" y="3834581"/>
            <a:ext cx="973394" cy="98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1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848"/>
            <a:ext cx="10515600" cy="1325563"/>
          </a:xfrm>
        </p:spPr>
        <p:txBody>
          <a:bodyPr/>
          <a:lstStyle/>
          <a:p>
            <a:pPr algn="l" rtl="0"/>
            <a:r>
              <a:rPr lang="ru-RU" b="1" i="0" u="none" baseline="0" dirty="0"/>
              <a:t>Отчет о денежных потоках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5123"/>
            <a:ext cx="10515600" cy="4351338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ru-RU" sz="2400" b="0" i="0" u="none" baseline="0" dirty="0"/>
              <a:t>Отражает поступления и выплаты денежных средств в течение отчетного периода </a:t>
            </a:r>
            <a:endParaRPr lang="ru" sz="2400" dirty="0"/>
          </a:p>
          <a:p>
            <a:pPr algn="l" rtl="0">
              <a:lnSpc>
                <a:spcPct val="90000"/>
              </a:lnSpc>
            </a:pPr>
            <a:r>
              <a:rPr lang="ru-RU" sz="2400" b="0" i="0" u="none" baseline="0" dirty="0"/>
              <a:t>Составляется за тот же период, что и отчет о прибыли, представляет собой существенное дополнение к отчету о прибыли </a:t>
            </a:r>
          </a:p>
          <a:p>
            <a:pPr lvl="1" algn="l" rtl="0">
              <a:lnSpc>
                <a:spcPct val="90000"/>
              </a:lnSpc>
            </a:pP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ст.19</a:t>
            </a:r>
            <a:endParaRPr lang="r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09444" y="2871890"/>
          <a:ext cx="6974350" cy="2560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81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529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Группы поступлений и выплат денежных средств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 Метод отражения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529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 Денежные потоки от </a:t>
                      </a:r>
                      <a:r>
                        <a:rPr lang="ru-RU" b="1" i="0" u="none" baseline="0"/>
                        <a:t>коммерческой деятельности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По прямому или косвенному методу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529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Денежные потоки от </a:t>
                      </a:r>
                      <a:r>
                        <a:rPr lang="ru-RU" b="1" i="0" u="none" baseline="0" dirty="0"/>
                        <a:t>инвестиционной деятельности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 По прямому методу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29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 Денежные потоки от </a:t>
                      </a:r>
                      <a:r>
                        <a:rPr lang="ru-RU" b="1" i="0" u="none" baseline="0"/>
                        <a:t>финансово-инвестиционной деятельности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По прямому методу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372464" y="5554877"/>
            <a:ext cx="4611329" cy="720060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1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1600" b="0" i="0" u="none" baseline="0" dirty="0">
                <a:solidFill>
                  <a:schemeClr val="tx1"/>
                </a:solidFill>
              </a:rPr>
              <a:t>При </a:t>
            </a:r>
            <a:r>
              <a:rPr lang="ru-RU" sz="1600" b="0" i="0" u="sng" baseline="0" dirty="0">
                <a:solidFill>
                  <a:schemeClr val="tx1"/>
                </a:solidFill>
              </a:rPr>
              <a:t>прямом методе</a:t>
            </a:r>
            <a:r>
              <a:rPr lang="ru-RU" sz="1600" b="0" i="0" u="none" baseline="0" dirty="0">
                <a:solidFill>
                  <a:schemeClr val="tx1"/>
                </a:solidFill>
              </a:rPr>
              <a:t> в виде суммы-брутто представлены все основные виды поступлений и выплат</a:t>
            </a:r>
            <a:endParaRPr lang="ru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8514736" y="2920182"/>
            <a:ext cx="3224980" cy="3256782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  <a:alpha val="12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ru-RU" sz="1600" b="0" i="0" u="none" baseline="0">
                <a:solidFill>
                  <a:schemeClr val="tx1"/>
                </a:solidFill>
              </a:rPr>
              <a:t>При </a:t>
            </a:r>
            <a:r>
              <a:rPr lang="ru-RU" sz="1600" b="0" i="0" u="sng" baseline="0">
                <a:solidFill>
                  <a:schemeClr val="tx1"/>
                </a:solidFill>
              </a:rPr>
              <a:t>косвенном методе</a:t>
            </a:r>
            <a:r>
              <a:rPr lang="ru-RU" sz="1600" b="0" i="0" u="none" baseline="0">
                <a:solidFill>
                  <a:schemeClr val="tx1"/>
                </a:solidFill>
              </a:rPr>
              <a:t> </a:t>
            </a:r>
            <a:r>
              <a:rPr lang="ru-RU" sz="1600" b="1" i="0" u="none" baseline="0">
                <a:solidFill>
                  <a:schemeClr val="tx1"/>
                </a:solidFill>
              </a:rPr>
              <a:t>прибыль </a:t>
            </a:r>
            <a:r>
              <a:rPr lang="ru-RU" sz="1600" b="0" i="0" u="none" baseline="0">
                <a:solidFill>
                  <a:schemeClr val="tx1"/>
                </a:solidFill>
              </a:rPr>
              <a:t>за отчетный период корректируется </a:t>
            </a:r>
            <a:endParaRPr lang="ru" sz="16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600" b="0" i="0" u="none" baseline="0">
                <a:solidFill>
                  <a:schemeClr val="tx1"/>
                </a:solidFill>
              </a:rPr>
              <a:t>под влиянием неденежных хозяйственных операций, </a:t>
            </a:r>
            <a:endParaRPr lang="ru" sz="16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600" b="0" i="0" u="none" baseline="0">
                <a:solidFill>
                  <a:schemeClr val="tx1"/>
                </a:solidFill>
              </a:rPr>
              <a:t>изменения сальдо активов и обязательств, связанных с коммерческой деятельностью, и </a:t>
            </a:r>
            <a:endParaRPr lang="ru" sz="1600" dirty="0">
              <a:solidFill>
                <a:schemeClr val="tx1"/>
              </a:solidFill>
            </a:endParaRP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sz="1400" b="0" i="0" u="none" baseline="0">
                <a:solidFill>
                  <a:schemeClr val="tx1"/>
                </a:solidFill>
              </a:rPr>
              <a:t>доходов и расходов, связанных с денежными потоками от инвестиционной или финансово-инвестиционной деятельности</a:t>
            </a:r>
            <a:endParaRPr lang="ru" sz="1400" dirty="0"/>
          </a:p>
        </p:txBody>
      </p:sp>
    </p:spTree>
    <p:extLst>
      <p:ext uri="{BB962C8B-B14F-4D97-AF65-F5344CB8AC3E}">
        <p14:creationId xmlns:p14="http://schemas.microsoft.com/office/powerpoint/2010/main" val="3113985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568" y="260648"/>
            <a:ext cx="7772400" cy="720080"/>
          </a:xfrm>
        </p:spPr>
        <p:txBody>
          <a:bodyPr>
            <a:normAutofit/>
          </a:bodyPr>
          <a:lstStyle/>
          <a:p>
            <a:pPr algn="l" rtl="0"/>
            <a:r>
              <a:rPr lang="ru-RU" sz="2400" b="1" i="0" u="none" baseline="0"/>
              <a:t>Составление и представление отчета за хозяйственный год</a:t>
            </a:r>
            <a:endParaRPr lang="ru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991544" y="105273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val Callout 6"/>
          <p:cNvSpPr/>
          <p:nvPr/>
        </p:nvSpPr>
        <p:spPr>
          <a:xfrm>
            <a:off x="10189030" y="3032956"/>
            <a:ext cx="2002970" cy="1152128"/>
          </a:xfrm>
          <a:prstGeom prst="wedgeEllipseCallout">
            <a:avLst>
              <a:gd name="adj1" fmla="val -76042"/>
              <a:gd name="adj2" fmla="val -2331"/>
            </a:avLst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1600" b="0" i="0" u="none" baseline="0" dirty="0">
                <a:solidFill>
                  <a:prstClr val="black"/>
                </a:solidFill>
              </a:rPr>
              <a:t>Закон об аудиторской деятельности</a:t>
            </a:r>
            <a:endParaRPr lang="ru" sz="1600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>
                <a:solidFill>
                  <a:prstClr val="black">
                    <a:tint val="75000"/>
                  </a:prstClr>
                </a:solidFill>
              </a:rPr>
              <a:t>ЗБУ ст.14</a:t>
            </a:r>
            <a:endParaRPr lang="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97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1" i="0" u="none" baseline="0"/>
              <a:t>Обязанность аудиторской проверки</a:t>
            </a:r>
            <a:r>
              <a:rPr lang="ru-RU" b="0" i="0" u="none" baseline="0"/>
              <a:t> </a:t>
            </a:r>
            <a:r>
              <a:rPr lang="ru-RU" sz="1600" b="1" i="0" u="none" baseline="0"/>
              <a:t>с 01.01.2016 г.</a:t>
            </a:r>
            <a:endParaRPr lang="r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297857" y="1600200"/>
          <a:ext cx="9527460" cy="195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75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2400" b="0" i="0" u="none" baseline="0"/>
                        <a:t> АУДИТ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2 показателя свыше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1 показатель свыше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0" i="0" u="none" baseline="0"/>
                        <a:t> Доход от продаж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4 000 000 €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12 000 000 €</a:t>
                      </a:r>
                      <a:endParaRPr lang="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0" i="0" u="none" baseline="0"/>
                        <a:t> Активы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2 000 000 €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6 000 000 €</a:t>
                      </a:r>
                      <a:endParaRPr lang="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0" i="0" u="none" baseline="0"/>
                        <a:t> Среднее количество работников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60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180</a:t>
                      </a:r>
                      <a:endParaRPr lang="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093297"/>
            <a:ext cx="3680048" cy="628179"/>
          </a:xfrm>
        </p:spPr>
        <p:txBody>
          <a:bodyPr/>
          <a:lstStyle/>
          <a:p>
            <a:pPr rtl="0"/>
            <a:r>
              <a:rPr lang="ru-RU" b="0" i="0" u="sng" baseline="0">
                <a:solidFill>
                  <a:prstClr val="white">
                    <a:lumMod val="50000"/>
                  </a:prstClr>
                </a:solidFill>
              </a:rPr>
              <a:t>Закон об аудиторской деятельности (ЗАудД) </a:t>
            </a:r>
          </a:p>
          <a:p>
            <a:pPr rtl="0"/>
            <a:r>
              <a:rPr lang="ru-RU" b="0" i="0" u="none" baseline="0">
                <a:solidFill>
                  <a:prstClr val="white">
                    <a:lumMod val="50000"/>
                  </a:prstClr>
                </a:solidFill>
              </a:rPr>
              <a:t>ст.91 Обязанность аудита   </a:t>
            </a:r>
          </a:p>
          <a:p>
            <a:pPr rtl="0"/>
            <a:r>
              <a:rPr lang="ru-RU" b="0" i="0" u="none" baseline="0">
                <a:solidFill>
                  <a:prstClr val="white">
                    <a:lumMod val="50000"/>
                  </a:prstClr>
                </a:solidFill>
              </a:rPr>
              <a:t>ст.92 Обязанность контроля</a:t>
            </a:r>
            <a:endParaRPr lang="ru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/>
          </p:nvPr>
        </p:nvGraphicFramePr>
        <p:xfrm>
          <a:off x="1297856" y="3789040"/>
          <a:ext cx="9527460" cy="1950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75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2400" b="0" i="0" u="none" baseline="0"/>
                        <a:t> КОНТРОЛЬ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2 показателя свыше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1 показатель свыше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0" i="0" u="none" baseline="0"/>
                        <a:t> Доход от продаж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1 600 000 €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4 800 000 €</a:t>
                      </a:r>
                      <a:endParaRPr lang="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0" i="0" u="none" baseline="0"/>
                        <a:t> Активы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800 000 €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2 400 000 €</a:t>
                      </a:r>
                      <a:endParaRPr lang="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0" i="0" u="none" baseline="0"/>
                        <a:t> Среднее количество работников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24</a:t>
                      </a:r>
                      <a:endParaRPr lang="ru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72</a:t>
                      </a:r>
                      <a:endParaRPr lang="ru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108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ru-RU" b="1" i="0" u="none" baseline="0" dirty="0"/>
              <a:t>Баланс между расходами, производимыми на сбор информации, и получаемой от информации выгодой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2929"/>
            <a:ext cx="10515600" cy="400403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sz="3200" b="1" i="0" u="none" baseline="0">
                <a:solidFill>
                  <a:srgbClr val="FF0000"/>
                </a:solidFill>
              </a:rPr>
              <a:t>Выгода</a:t>
            </a:r>
            <a:r>
              <a:rPr lang="ru-RU" sz="3200" b="0" i="0" u="none" baseline="0">
                <a:solidFill>
                  <a:srgbClr val="FF0000"/>
                </a:solidFill>
              </a:rPr>
              <a:t> </a:t>
            </a:r>
            <a:r>
              <a:rPr lang="ru-RU" sz="3200" b="0" i="0" u="none" baseline="0"/>
              <a:t>, получаемая пользователем годового отчета от информации, собранной с целью составления отчета, должна быть </a:t>
            </a:r>
            <a:r>
              <a:rPr lang="ru-RU" sz="3200" b="0" i="0" u="none" baseline="0">
                <a:solidFill>
                  <a:srgbClr val="FF0000"/>
                </a:solidFill>
              </a:rPr>
              <a:t>больше</a:t>
            </a:r>
            <a:r>
              <a:rPr lang="ru-RU" sz="3200" b="0" i="0" u="none" baseline="0"/>
              <a:t>, чем </a:t>
            </a:r>
            <a:r>
              <a:rPr lang="ru-RU" sz="3200" b="0" i="0" u="none" baseline="0">
                <a:solidFill>
                  <a:srgbClr val="FF0000"/>
                </a:solidFill>
              </a:rPr>
              <a:t>расходы</a:t>
            </a:r>
            <a:r>
              <a:rPr lang="ru-RU" sz="3200" b="0" i="0" u="none" baseline="0"/>
              <a:t> на сбор этой информации. </a:t>
            </a:r>
            <a:endParaRPr lang="r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RTJ 1 ст. 62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609891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Государственные налоги и платежи</a:t>
            </a:r>
            <a:endParaRPr lang="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21231"/>
          <a:ext cx="10350730" cy="4668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0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1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535">
                <a:tc row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 Налоги и платежи, связанные с рабочей силой</a:t>
                      </a:r>
                      <a:endParaRPr lang="ru" b="0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Удержанный подоходный налог</a:t>
                      </a:r>
                      <a:endParaRPr lang="ru" b="0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Взносы накопительной пенсии</a:t>
                      </a:r>
                      <a:endParaRPr lang="ru" b="0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841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Социальный налог</a:t>
                      </a:r>
                      <a:endParaRPr lang="ru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Взносы по страхованию от безработицы</a:t>
                      </a:r>
                      <a:endParaRPr lang="ru" dirty="0"/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970">
                <a:tc gridSpan="3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970">
                <a:tc rowSpan="8">
                  <a:txBody>
                    <a:bodyPr/>
                    <a:lstStyle/>
                    <a:p>
                      <a:endParaRPr lang="ru" dirty="0"/>
                    </a:p>
                    <a:p>
                      <a:pPr algn="l" rtl="0"/>
                      <a:r>
                        <a:rPr lang="ru-RU" b="0" i="0" u="none" baseline="0"/>
                        <a:t> Прочие государственные налоги</a:t>
                      </a:r>
                      <a:endParaRPr lang="ru" dirty="0"/>
                    </a:p>
                  </a:txBody>
                  <a:tcPr>
                    <a:solidFill>
                      <a:srgbClr val="D4ECB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Подоходный налог в особых случаях</a:t>
                      </a:r>
                      <a:endParaRPr lang="ru" dirty="0"/>
                    </a:p>
                  </a:txBody>
                  <a:tcPr anchor="ctr"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970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Налог с оборота</a:t>
                      </a:r>
                      <a:endParaRPr lang="ru" dirty="0"/>
                    </a:p>
                  </a:txBody>
                  <a:tcPr anchor="ctr"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246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" sz="1200" dirty="0"/>
                    </a:p>
                  </a:txBody>
                  <a:tcPr anchor="ctr"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970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0" u="none" baseline="0" dirty="0"/>
                        <a:t> Налог с азартных игр</a:t>
                      </a:r>
                    </a:p>
                  </a:txBody>
                  <a:tcPr anchor="ctr"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970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Таможенный сбор</a:t>
                      </a:r>
                      <a:endParaRPr lang="ru" dirty="0"/>
                    </a:p>
                  </a:txBody>
                  <a:tcPr anchor="ctr"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905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Акцизы </a:t>
                      </a:r>
                      <a:r>
                        <a:rPr lang="ru-RU" sz="1600" b="0" i="0" u="none" baseline="0" dirty="0"/>
                        <a:t>(алкоголь, табак, горючее, электричество, упаковка)</a:t>
                      </a:r>
                      <a:endParaRPr lang="ru" dirty="0"/>
                    </a:p>
                  </a:txBody>
                  <a:tcPr anchor="ctr"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970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Налог на тяжелые транспортные средства</a:t>
                      </a:r>
                      <a:endParaRPr lang="ru" dirty="0"/>
                    </a:p>
                  </a:txBody>
                  <a:tcPr anchor="ctr"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8970">
                <a:tc v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/>
                        <a:t> Земельный налог</a:t>
                      </a:r>
                      <a:endParaRPr lang="ru" dirty="0"/>
                    </a:p>
                  </a:txBody>
                  <a:tcPr anchor="ctr">
                    <a:solidFill>
                      <a:srgbClr val="D4ECB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Закон о налогообложении (ЗНО) ст.3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18512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Местные налоги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13121" cy="4351338"/>
          </a:xfrm>
        </p:spPr>
        <p:txBody>
          <a:bodyPr>
            <a:normAutofit/>
          </a:bodyPr>
          <a:lstStyle/>
          <a:p>
            <a:pPr algn="l" rtl="0"/>
            <a:r>
              <a:rPr lang="ru-RU" b="0" i="0" u="none" baseline="0"/>
              <a:t>налог на рекламу</a:t>
            </a:r>
          </a:p>
          <a:p>
            <a:pPr algn="l" rtl="0"/>
            <a:r>
              <a:rPr lang="ru-RU" b="0" i="0" u="none" baseline="0"/>
              <a:t>налог на закрытие дорог и улиц</a:t>
            </a:r>
          </a:p>
          <a:p>
            <a:pPr algn="l" rtl="0"/>
            <a:r>
              <a:rPr lang="ru-RU" b="0" i="0" u="none" baseline="0"/>
              <a:t>налог на моторные транспортные средства</a:t>
            </a:r>
            <a:endParaRPr lang="ru" dirty="0"/>
          </a:p>
          <a:p>
            <a:pPr algn="l" rtl="0"/>
            <a:r>
              <a:rPr lang="ru-RU" b="0" i="0" u="none" baseline="0"/>
              <a:t>налог на содержание животных</a:t>
            </a:r>
            <a:endParaRPr lang="ru" dirty="0"/>
          </a:p>
          <a:p>
            <a:pPr algn="l" rtl="0"/>
            <a:r>
              <a:rPr lang="ru-RU" b="0" i="0" u="none" baseline="0"/>
              <a:t>налог на развлечения</a:t>
            </a:r>
            <a:endParaRPr lang="ru" dirty="0"/>
          </a:p>
          <a:p>
            <a:pPr algn="l" rtl="0"/>
            <a:r>
              <a:rPr lang="ru-RU" b="0" i="0" u="none" baseline="0"/>
              <a:t>плата за парковку</a:t>
            </a:r>
          </a:p>
          <a:p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Закон о местных налогах (ЗМН) ст.5</a:t>
            </a:r>
            <a:endParaRPr lang="ru"/>
          </a:p>
        </p:txBody>
      </p:sp>
      <p:sp>
        <p:nvSpPr>
          <p:cNvPr id="5" name="Rounded Rectangle 4"/>
          <p:cNvSpPr/>
          <p:nvPr/>
        </p:nvSpPr>
        <p:spPr>
          <a:xfrm>
            <a:off x="7954026" y="1870075"/>
            <a:ext cx="3399774" cy="164347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2000" b="0" i="0" u="none" baseline="0">
                <a:solidFill>
                  <a:schemeClr val="accent1">
                    <a:lumMod val="75000"/>
                  </a:schemeClr>
                </a:solidFill>
              </a:rPr>
              <a:t>Местные налоги устанавливаются постановлениями волостных и городских собраний</a:t>
            </a:r>
            <a:endParaRPr lang="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67609" y="4158641"/>
            <a:ext cx="5386191" cy="126513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>
                <a:hlinkClick r:id="rId3"/>
              </a:rPr>
              <a:t>http://www.emta.ee/et/eraklient/maksukorraldus-maksususteem/kohalikud-maksud/linna-ja-vallavolikogude-maksumaarused</a:t>
            </a:r>
            <a:r>
              <a:rPr lang="ru-RU" b="0" i="0" u="none" baseline="0" dirty="0"/>
              <a:t> 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2291868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Налоговый субъект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5748" cy="4351338"/>
          </a:xfrm>
        </p:spPr>
        <p:txBody>
          <a:bodyPr/>
          <a:lstStyle/>
          <a:p>
            <a:pPr marL="0" indent="0" algn="l" rtl="0">
              <a:buNone/>
            </a:pPr>
            <a:r>
              <a:rPr lang="ru-RU" b="0" i="0" u="none" baseline="0"/>
              <a:t>Налоговыми субъектами являются: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</a:t>
            </a:r>
            <a:r>
              <a:rPr lang="ru-RU" b="1" i="0" u="none" baseline="0">
                <a:solidFill>
                  <a:srgbClr val="FF0000"/>
                </a:solidFill>
              </a:rPr>
              <a:t>налогоплательщик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</a:t>
            </a:r>
            <a:r>
              <a:rPr lang="ru-RU" b="1" i="0" u="none" baseline="0">
                <a:solidFill>
                  <a:srgbClr val="FF0000"/>
                </a:solidFill>
              </a:rPr>
              <a:t>сборщик налогов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sz="2000" b="0" i="0" u="none" baseline="0"/>
              <a:t> </a:t>
            </a:r>
            <a:r>
              <a:rPr lang="ru-RU" sz="2400" b="0" i="0" u="none" baseline="0"/>
              <a:t> иные лица, несущие по закону или по договору ответственность за обязанность налогоплательщика или сборщика налогов по уплате налогов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Закон о налогообложении (ЗНО) ст.6</a:t>
            </a:r>
            <a:endParaRPr lang="ru"/>
          </a:p>
        </p:txBody>
      </p:sp>
      <p:sp>
        <p:nvSpPr>
          <p:cNvPr id="5" name="Rounded Rectangular Callout 4"/>
          <p:cNvSpPr/>
          <p:nvPr/>
        </p:nvSpPr>
        <p:spPr>
          <a:xfrm>
            <a:off x="5801033" y="1818968"/>
            <a:ext cx="5552768" cy="1848464"/>
          </a:xfrm>
          <a:prstGeom prst="wedgeRoundRectCallout">
            <a:avLst>
              <a:gd name="adj1" fmla="val -49087"/>
              <a:gd name="adj2" fmla="val -15692"/>
              <a:gd name="adj3" fmla="val 16667"/>
            </a:avLst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ru-RU" sz="1700" b="1" i="0" u="none" baseline="0" dirty="0">
                <a:solidFill>
                  <a:srgbClr val="6FAC46"/>
                </a:solidFill>
              </a:rPr>
              <a:t>Налогоплательщиками </a:t>
            </a:r>
            <a:r>
              <a:rPr lang="ru-RU" sz="1700" b="0" i="0" u="none" baseline="0" dirty="0">
                <a:solidFill>
                  <a:srgbClr val="6FAC46"/>
                </a:solidFill>
              </a:rPr>
              <a:t>являются физические или юридические лица, а также государственные, волостные и городские учреждения, обязанные на установленных законами условиях и в порядке платить налоги и исполнять прочие денежные и </a:t>
            </a:r>
            <a:r>
              <a:rPr lang="ru-RU" sz="1700" b="0" i="0" u="none" baseline="0" dirty="0" err="1">
                <a:solidFill>
                  <a:srgbClr val="6FAC46"/>
                </a:solidFill>
              </a:rPr>
              <a:t>неденежные</a:t>
            </a:r>
            <a:r>
              <a:rPr lang="ru-RU" sz="1700" b="0" i="0" u="none" baseline="0" dirty="0">
                <a:solidFill>
                  <a:srgbClr val="6FAC46"/>
                </a:solidFill>
              </a:rPr>
              <a:t> обязательства, возложенные на них в связи с обязанностью по уплате налогов.</a:t>
            </a:r>
            <a:endParaRPr lang="ru" sz="1700" dirty="0">
              <a:solidFill>
                <a:srgbClr val="6FAC46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5801032" y="3923069"/>
            <a:ext cx="5552768" cy="2330773"/>
          </a:xfrm>
          <a:prstGeom prst="wedgeRoundRectCallout">
            <a:avLst>
              <a:gd name="adj1" fmla="val -48988"/>
              <a:gd name="adj2" fmla="val -30670"/>
              <a:gd name="adj3" fmla="val 16667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ru-RU" sz="1700" b="1" i="0" u="none" baseline="0" dirty="0">
                <a:solidFill>
                  <a:srgbClr val="7F93F9"/>
                </a:solidFill>
              </a:rPr>
              <a:t>Сборщиками налогов</a:t>
            </a:r>
            <a:r>
              <a:rPr lang="ru-RU" sz="1700" b="0" i="0" u="none" baseline="0" dirty="0">
                <a:solidFill>
                  <a:srgbClr val="7F93F9"/>
                </a:solidFill>
              </a:rPr>
              <a:t> являются физические или юридические лица, а также государственные, волостные и городские учреждения, обязанные на установленных законами условиях и в порядке </a:t>
            </a:r>
            <a:r>
              <a:rPr lang="ru-RU" sz="1700" b="0" i="0" u="sng" baseline="0" dirty="0">
                <a:solidFill>
                  <a:srgbClr val="7F93F9"/>
                </a:solidFill>
              </a:rPr>
              <a:t>удерживать суммы налогов</a:t>
            </a:r>
            <a:r>
              <a:rPr lang="ru-RU" sz="1700" b="0" i="0" u="none" baseline="0" dirty="0">
                <a:solidFill>
                  <a:srgbClr val="7F93F9"/>
                </a:solidFill>
              </a:rPr>
              <a:t>, подлежащие уплате другими лицами, и </a:t>
            </a:r>
            <a:r>
              <a:rPr lang="ru-RU" sz="1700" b="0" i="0" u="sng" baseline="0" dirty="0">
                <a:solidFill>
                  <a:srgbClr val="7F93F9"/>
                </a:solidFill>
              </a:rPr>
              <a:t>перечислять их на предназначенные для этого счета</a:t>
            </a:r>
            <a:r>
              <a:rPr lang="ru-RU" sz="1700" b="0" i="0" u="none" baseline="0" dirty="0">
                <a:solidFill>
                  <a:srgbClr val="7F93F9"/>
                </a:solidFill>
              </a:rPr>
              <a:t> и исполнять иные денежные и </a:t>
            </a:r>
            <a:r>
              <a:rPr lang="ru-RU" sz="1700" b="0" i="0" u="none" baseline="0" dirty="0" err="1">
                <a:solidFill>
                  <a:srgbClr val="7F93F9"/>
                </a:solidFill>
              </a:rPr>
              <a:t>неденежные</a:t>
            </a:r>
            <a:r>
              <a:rPr lang="ru-RU" sz="1700" b="0" i="0" u="none" baseline="0" dirty="0">
                <a:solidFill>
                  <a:srgbClr val="7F93F9"/>
                </a:solidFill>
              </a:rPr>
              <a:t> обязательства, возложенные на них в связи с обязанностью по удержанию налогов</a:t>
            </a:r>
            <a:endParaRPr lang="ru" sz="1700" dirty="0">
              <a:solidFill>
                <a:srgbClr val="7F93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1800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581" y="365126"/>
            <a:ext cx="10515600" cy="900004"/>
          </a:xfrm>
        </p:spPr>
        <p:txBody>
          <a:bodyPr/>
          <a:lstStyle/>
          <a:p>
            <a:pPr algn="l" rtl="0"/>
            <a:r>
              <a:rPr lang="ru-RU" b="1" i="0" u="none" baseline="0" dirty="0"/>
              <a:t>Реестр трудовой деятельности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123"/>
            <a:ext cx="7178458" cy="4853227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ru-RU" b="0" i="0" u="none" baseline="0"/>
              <a:t>Трудовая деятельность – выполнение работы </a:t>
            </a:r>
            <a:endParaRPr lang="ru" dirty="0"/>
          </a:p>
          <a:p>
            <a:pPr algn="l" rtl="0"/>
            <a:r>
              <a:rPr lang="ru-RU" b="0" i="0" u="none" baseline="0"/>
              <a:t>на основании </a:t>
            </a:r>
            <a:r>
              <a:rPr lang="ru-RU" b="0" i="0" u="none" baseline="0">
                <a:solidFill>
                  <a:srgbClr val="FF0000"/>
                </a:solidFill>
              </a:rPr>
              <a:t>трудового договора</a:t>
            </a:r>
          </a:p>
          <a:p>
            <a:pPr algn="l" rtl="0"/>
            <a:r>
              <a:rPr lang="ru-RU" b="0" i="0" u="none" baseline="0"/>
              <a:t>на основании </a:t>
            </a:r>
            <a:r>
              <a:rPr lang="ru-RU" b="0" i="0" u="none" baseline="0">
                <a:solidFill>
                  <a:srgbClr val="FF0000"/>
                </a:solidFill>
              </a:rPr>
              <a:t>обязательственно-правового договора</a:t>
            </a:r>
          </a:p>
          <a:p>
            <a:pPr algn="l" rtl="0"/>
            <a:r>
              <a:rPr lang="ru-RU" b="0" i="0" u="none" baseline="0">
                <a:solidFill>
                  <a:srgbClr val="FF0000"/>
                </a:solidFill>
              </a:rPr>
              <a:t>на добровольной основе </a:t>
            </a:r>
            <a:r>
              <a:rPr lang="ru-RU" b="0" i="0" u="none" baseline="0"/>
              <a:t>без получения вознаграждения</a:t>
            </a:r>
          </a:p>
          <a:p>
            <a:endParaRPr lang="ru" dirty="0"/>
          </a:p>
          <a:p>
            <a:pPr marL="0" indent="0" algn="l" rtl="0">
              <a:buNone/>
            </a:pPr>
            <a:r>
              <a:rPr lang="ru-RU" b="0" i="0" u="none" baseline="0"/>
              <a:t>В реестр трудовой деятельности заносятся данные о следующих видах работы и физических лицах, при выполнении работы у которых возникает налоговая обязанность в Эстонии:</a:t>
            </a:r>
          </a:p>
          <a:p>
            <a:pPr algn="l" rtl="0"/>
            <a:r>
              <a:rPr lang="ru-RU" b="0" i="0" u="none" baseline="0"/>
              <a:t>лицо, работающее на основании </a:t>
            </a:r>
            <a:r>
              <a:rPr lang="ru-RU" b="0" i="0" u="none" baseline="0">
                <a:solidFill>
                  <a:srgbClr val="0000FF"/>
                </a:solidFill>
              </a:rPr>
              <a:t>трудового договора</a:t>
            </a:r>
          </a:p>
          <a:p>
            <a:pPr algn="l" rtl="0"/>
            <a:r>
              <a:rPr lang="ru-RU" b="0" i="0" u="none" baseline="0"/>
              <a:t>лицо, оказывающее услугу на основании </a:t>
            </a:r>
            <a:r>
              <a:rPr lang="ru-RU" b="0" i="0" u="none" baseline="0">
                <a:solidFill>
                  <a:srgbClr val="0000FF"/>
                </a:solidFill>
              </a:rPr>
              <a:t>обязательственно-правового договора</a:t>
            </a:r>
            <a:r>
              <a:rPr lang="ru-RU" b="0" i="0" u="none" baseline="0"/>
              <a:t>, за исключением индивидуальных предпринимателей</a:t>
            </a:r>
          </a:p>
          <a:p>
            <a:pPr algn="l" rtl="0"/>
            <a:r>
              <a:rPr lang="ru-RU" b="0" i="0" u="none" baseline="0">
                <a:solidFill>
                  <a:srgbClr val="0000FF"/>
                </a:solidFill>
              </a:rPr>
              <a:t>член органа правления или контроля юридического лица</a:t>
            </a:r>
          </a:p>
          <a:p>
            <a:pPr algn="l" rtl="0"/>
            <a:r>
              <a:rPr lang="ru-RU" b="0" i="0" u="none" baseline="0"/>
              <a:t>и др.</a:t>
            </a: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>
                <a:solidFill>
                  <a:schemeClr val="bg1">
                    <a:lumMod val="50000"/>
                  </a:schemeClr>
                </a:solidFill>
              </a:rPr>
              <a:t>ЗНО ст.25</a:t>
            </a:r>
            <a:r>
              <a:rPr lang="ru-RU" b="0" i="0" u="none" baseline="3000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016658" y="365126"/>
            <a:ext cx="3632547" cy="1342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1" i="0" u="none" baseline="0"/>
              <a:t>Обязанность регистрации трудовой деятельности </a:t>
            </a:r>
            <a:r>
              <a:rPr lang="ru-RU" b="0" i="0" u="none" baseline="0"/>
              <a:t>распространяется на всех предлагающих работу физических и юридических лиц</a:t>
            </a:r>
            <a:endParaRPr lang="ru" dirty="0"/>
          </a:p>
        </p:txBody>
      </p:sp>
      <p:sp>
        <p:nvSpPr>
          <p:cNvPr id="6" name="Rounded Rectangle 5"/>
          <p:cNvSpPr/>
          <p:nvPr/>
        </p:nvSpPr>
        <p:spPr>
          <a:xfrm>
            <a:off x="8016658" y="1945319"/>
            <a:ext cx="3632548" cy="354486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ru-RU" b="1" i="0" u="none" baseline="0">
                <a:solidFill>
                  <a:srgbClr val="FF0000"/>
                </a:solidFill>
              </a:rPr>
              <a:t>Начало </a:t>
            </a:r>
            <a:r>
              <a:rPr lang="ru-RU" b="0" i="0" u="none" baseline="0">
                <a:solidFill>
                  <a:srgbClr val="FF0000"/>
                </a:solidFill>
              </a:rPr>
              <a:t>работы регистрируется не позднее </a:t>
            </a:r>
            <a:r>
              <a:rPr lang="ru-RU" b="1" i="0" u="none" baseline="0">
                <a:solidFill>
                  <a:srgbClr val="FF0000"/>
                </a:solidFill>
              </a:rPr>
              <a:t>времени приступления к работе</a:t>
            </a:r>
            <a:r>
              <a:rPr lang="ru-RU" b="0" i="0" u="none" baseline="0">
                <a:solidFill>
                  <a:srgbClr val="FF0000"/>
                </a:solidFill>
              </a:rPr>
              <a:t> лица, выполняющего работу</a:t>
            </a:r>
          </a:p>
          <a:p>
            <a:pPr algn="l" rtl="0"/>
            <a:r>
              <a:rPr lang="ru-RU" sz="1100"/>
              <a:t/>
            </a:r>
            <a:br>
              <a:rPr lang="ru-RU" sz="1100"/>
            </a:br>
            <a:r>
              <a:rPr lang="ru-RU" b="1" i="0" u="none" baseline="0">
                <a:solidFill>
                  <a:srgbClr val="0000FF"/>
                </a:solidFill>
              </a:rPr>
              <a:t>Остановка и окончание </a:t>
            </a:r>
            <a:r>
              <a:rPr lang="ru-RU" b="0" i="0" u="none" baseline="0">
                <a:solidFill>
                  <a:srgbClr val="0000FF"/>
                </a:solidFill>
              </a:rPr>
              <a:t>работы регистрируется в течение </a:t>
            </a:r>
            <a:r>
              <a:rPr lang="ru-RU" b="1" i="0" u="none" baseline="0">
                <a:solidFill>
                  <a:srgbClr val="0000FF"/>
                </a:solidFill>
              </a:rPr>
              <a:t>десяти календарных дней</a:t>
            </a:r>
            <a:r>
              <a:rPr lang="ru-RU" b="0" i="0" u="none" baseline="0">
                <a:solidFill>
                  <a:srgbClr val="0000FF"/>
                </a:solidFill>
              </a:rPr>
              <a:t>, считая со дня остановки или окончания работы.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038600" y="5728179"/>
            <a:ext cx="7610605" cy="574632"/>
          </a:xfrm>
          <a:prstGeom prst="round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1600" b="0" i="0" u="none" baseline="0" dirty="0">
                <a:hlinkClick r:id="rId3"/>
              </a:rPr>
              <a:t>http://www.emta.ee/et/ariklient/registreerimine-ettevotlus/tootamise-registreerimine</a:t>
            </a:r>
            <a:r>
              <a:rPr lang="ru-RU" sz="1600" b="0" i="0" u="none" baseline="0" dirty="0"/>
              <a:t> </a:t>
            </a:r>
            <a:endParaRPr lang="ru" sz="1600" dirty="0"/>
          </a:p>
        </p:txBody>
      </p:sp>
    </p:spTree>
    <p:extLst>
      <p:ext uri="{BB962C8B-B14F-4D97-AF65-F5344CB8AC3E}">
        <p14:creationId xmlns:p14="http://schemas.microsoft.com/office/powerpoint/2010/main" val="1378667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Трудовой договор или договор подряда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sz="2200" b="0" i="0" u="none" baseline="0" dirty="0"/>
              <a:t>Наиболее распространенным видом договора, заключаемым между работодателем и работником, является трудовой договор. </a:t>
            </a:r>
            <a:endParaRPr lang="ru" sz="2200" dirty="0"/>
          </a:p>
          <a:p>
            <a:pPr marL="0" indent="0" algn="l" rtl="0">
              <a:buNone/>
            </a:pPr>
            <a:r>
              <a:rPr lang="ru-RU" sz="2200" b="0" i="0" u="none" baseline="0" dirty="0"/>
              <a:t>Кроме того, можно оказывать услугу (выполнять работу) на основании какого-либо иного обязательственно-правового договора, которым может быть договор подряда, договор поручения и др. </a:t>
            </a:r>
            <a:endParaRPr lang="ru" sz="2200" dirty="0"/>
          </a:p>
          <a:p>
            <a:pPr marL="0" indent="0" algn="l" rtl="0">
              <a:buNone/>
            </a:pPr>
            <a:r>
              <a:rPr lang="ru-RU" sz="2200" b="0" i="0" u="none" baseline="0" dirty="0"/>
              <a:t>Различение договоров по видам важно прежде всего потому, что в зависимости от этого могут различаться обязанности, права и ответственность обеих договаривающихся сторон. Во избежание последующих споров имеет смысл еще до заключения каждого конкретного договора выяснить, на основании какого договора будут заключаться трудовые отношения.</a:t>
            </a:r>
          </a:p>
          <a:p>
            <a:pPr marL="0" indent="0" algn="l" rtl="0">
              <a:buNone/>
            </a:pPr>
            <a:endParaRPr lang="ru" sz="2200" dirty="0"/>
          </a:p>
          <a:p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www.cvkeskus.ee</a:t>
            </a:r>
            <a:endParaRPr lang="ru" dirty="0"/>
          </a:p>
        </p:txBody>
      </p:sp>
      <p:sp>
        <p:nvSpPr>
          <p:cNvPr id="5" name="Rounded Rectangle 4"/>
          <p:cNvSpPr/>
          <p:nvPr/>
        </p:nvSpPr>
        <p:spPr>
          <a:xfrm>
            <a:off x="1348635" y="5639597"/>
            <a:ext cx="9482203" cy="60880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1" i="0" u="none" baseline="0" dirty="0"/>
              <a:t>Договор поручения</a:t>
            </a:r>
            <a:r>
              <a:rPr lang="ru-RU" sz="1600" b="0" i="0" u="none" baseline="0" dirty="0"/>
              <a:t>:  </a:t>
            </a:r>
            <a:r>
              <a:rPr lang="ru-RU" sz="1600" b="0" i="0" u="none" baseline="0" dirty="0">
                <a:hlinkClick r:id="rId3"/>
              </a:rPr>
              <a:t>https://www.cvkeskus.ee/career.php?menu=1&amp;lastmenu=84&amp;text_id=1924&amp;career_style</a:t>
            </a:r>
            <a:r>
              <a:rPr lang="ru-RU" sz="1600" b="0" i="0" u="none" baseline="0" dirty="0"/>
              <a:t>= </a:t>
            </a:r>
            <a:endParaRPr lang="ru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1361161" y="5069644"/>
            <a:ext cx="9469677" cy="41335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1" i="0" u="none" baseline="0"/>
              <a:t>ТД или ДП</a:t>
            </a:r>
            <a:r>
              <a:rPr lang="ru-RU" b="0" i="0" u="none" baseline="0"/>
              <a:t>:  </a:t>
            </a:r>
            <a:r>
              <a:rPr lang="ru-RU" sz="1600" b="0" i="0" u="none" baseline="0">
                <a:hlinkClick r:id="rId4"/>
              </a:rPr>
              <a:t>https://www.cvkeskus.ee/career.php?menu=1&amp;lastmenu=84&amp;text_id=1916&amp;career_style</a:t>
            </a:r>
            <a:r>
              <a:rPr lang="ru-RU" sz="1600" b="0" i="0" u="none" baseline="0"/>
              <a:t>= </a:t>
            </a:r>
            <a:endParaRPr lang="ru" sz="1600" dirty="0"/>
          </a:p>
        </p:txBody>
      </p:sp>
    </p:spTree>
    <p:extLst>
      <p:ext uri="{BB962C8B-B14F-4D97-AF65-F5344CB8AC3E}">
        <p14:creationId xmlns:p14="http://schemas.microsoft.com/office/powerpoint/2010/main" val="2929772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1" i="0" u="none" baseline="0"/>
              <a:t>Подоходный налог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b="0" i="0" u="none" baseline="0"/>
              <a:t>Подоходным налогом облагается доход налогоплательщика, из которого произведены разрешенные законом вычеты</a:t>
            </a:r>
          </a:p>
          <a:p>
            <a:pPr marL="0" indent="0" algn="l" rtl="0">
              <a:buNone/>
            </a:pPr>
            <a:endParaRPr lang="ru" b="1" dirty="0"/>
          </a:p>
          <a:p>
            <a:pPr marL="0" indent="0" algn="l" rtl="0">
              <a:buNone/>
            </a:pPr>
            <a:r>
              <a:rPr lang="ru-RU" b="1" i="0" u="none" baseline="0"/>
              <a:t>Периодом налогообложения</a:t>
            </a:r>
            <a:r>
              <a:rPr lang="ru-RU" b="0" i="0" u="none" baseline="0"/>
              <a:t> является </a:t>
            </a:r>
          </a:p>
          <a:p>
            <a:pPr algn="l" rtl="0"/>
            <a:r>
              <a:rPr lang="ru-RU" b="0" i="0" u="none" baseline="0"/>
              <a:t>для юридического лица - </a:t>
            </a:r>
            <a:r>
              <a:rPr lang="ru-RU" b="0" i="0" u="none" baseline="0">
                <a:solidFill>
                  <a:srgbClr val="0000FF"/>
                </a:solidFill>
              </a:rPr>
              <a:t>календарный месяц</a:t>
            </a:r>
          </a:p>
          <a:p>
            <a:pPr algn="l" rtl="0"/>
            <a:r>
              <a:rPr lang="ru-RU" b="0" i="0" u="none" baseline="0"/>
              <a:t>для физического лица - календарный год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r>
              <a:rPr lang="ru-RU" b="0" i="0" u="none" baseline="0"/>
              <a:t>ЗПН, ст.1, ст.3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320548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Основа бухгалтерского учета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0439"/>
            <a:ext cx="10515600" cy="4351338"/>
          </a:xfrm>
        </p:spPr>
        <p:txBody>
          <a:bodyPr/>
          <a:lstStyle/>
          <a:p>
            <a:pPr algn="l" rtl="0"/>
            <a:r>
              <a:rPr lang="ru-RU" b="1" i="0" u="none" baseline="0" dirty="0"/>
              <a:t>Стандарт финансовой отчетности Эстонии </a:t>
            </a:r>
            <a:r>
              <a:rPr lang="ru-RU" sz="2000" b="0" i="0" u="none" baseline="0" dirty="0"/>
              <a:t>(до 2016 г. - Добросовестная бухгалтерская практика Эстонии)</a:t>
            </a:r>
            <a:r>
              <a:rPr lang="ru-RU" b="0" i="0" u="none" baseline="0" dirty="0"/>
              <a:t> – </a:t>
            </a:r>
            <a:r>
              <a:rPr lang="ru-RU" b="1" i="0" u="none" baseline="0" dirty="0">
                <a:solidFill>
                  <a:srgbClr val="0000FF"/>
                </a:solidFill>
              </a:rPr>
              <a:t>совокупность требований к финансовой отчетности,</a:t>
            </a:r>
            <a:r>
              <a:rPr lang="et-EE" b="1" i="0" u="none" baseline="0" dirty="0">
                <a:solidFill>
                  <a:srgbClr val="0000FF"/>
                </a:solidFill>
              </a:rPr>
              <a:t> </a:t>
            </a:r>
            <a:r>
              <a:rPr lang="ru-RU" b="0" i="0" u="none" baseline="0" dirty="0"/>
              <a:t>основывающихся на </a:t>
            </a:r>
            <a:r>
              <a:rPr lang="ru-RU" b="0" i="0" u="none" baseline="0" dirty="0" err="1"/>
              <a:t>международно</a:t>
            </a:r>
            <a:r>
              <a:rPr lang="ru-RU" b="0" i="0" u="none" baseline="0" dirty="0"/>
              <a:t> признанных принципах учета и отчетности и предназначенных для общественности </a:t>
            </a:r>
            <a:endParaRPr lang="ru" dirty="0"/>
          </a:p>
          <a:p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п.7 ст.3; ст.11</a:t>
            </a:r>
            <a:endParaRPr lang="ru" dirty="0"/>
          </a:p>
        </p:txBody>
      </p:sp>
      <p:sp>
        <p:nvSpPr>
          <p:cNvPr id="5" name="Rounded Rectangle 4"/>
          <p:cNvSpPr/>
          <p:nvPr/>
        </p:nvSpPr>
        <p:spPr>
          <a:xfrm>
            <a:off x="1425677" y="3362632"/>
            <a:ext cx="2821858" cy="1553497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  <a:alpha val="50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2400" b="0" i="0" u="none" baseline="0"/>
              <a:t>Закон о бухгалтерском учете</a:t>
            </a:r>
            <a:endParaRPr lang="ru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689987" y="3362632"/>
            <a:ext cx="6400800" cy="1553497"/>
          </a:xfrm>
          <a:prstGeom prst="roundRect">
            <a:avLst/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</a:schemeClr>
              </a:gs>
              <a:gs pos="42000">
                <a:schemeClr val="accent2">
                  <a:lumMod val="105000"/>
                  <a:satMod val="103000"/>
                  <a:tint val="73000"/>
                  <a:alpha val="50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2" algn="l" rtl="0"/>
            <a:r>
              <a:rPr lang="ru-RU" sz="2400" b="0" i="0" u="none" baseline="0" dirty="0"/>
              <a:t>Инструкции Службы бухгалтерского учета</a:t>
            </a:r>
          </a:p>
          <a:p>
            <a:pPr lvl="2" algn="l" rtl="0"/>
            <a:endParaRPr lang="ru" sz="800" dirty="0"/>
          </a:p>
          <a:p>
            <a:pPr marL="1200150" lvl="2" indent="-285750" algn="l" rtl="0">
              <a:buFont typeface="Arial" panose="020B0604020202020204" pitchFamily="34" charset="0"/>
              <a:buChar char="•"/>
            </a:pPr>
            <a:r>
              <a:rPr lang="ru-RU" b="0" i="0" u="none" baseline="0" dirty="0"/>
              <a:t>RTJ 1 до RTJ 18</a:t>
            </a:r>
          </a:p>
          <a:p>
            <a:pPr marL="1200150" lvl="2" indent="-285750" algn="l" rtl="0">
              <a:buFont typeface="Arial" panose="020B0604020202020204" pitchFamily="34" charset="0"/>
              <a:buChar char="•"/>
            </a:pPr>
            <a:r>
              <a:rPr lang="ru-RU" b="0" i="0" u="none" baseline="0" dirty="0"/>
              <a:t>http://www.fin.ee/aruandluskorraldus</a:t>
            </a:r>
            <a:endParaRPr lang="ru" dirty="0"/>
          </a:p>
          <a:p>
            <a:pPr algn="ctr" rtl="0"/>
            <a:endParaRPr lang="ru" dirty="0"/>
          </a:p>
        </p:txBody>
      </p:sp>
      <p:sp>
        <p:nvSpPr>
          <p:cNvPr id="7" name="Rounded Rectangle 6"/>
          <p:cNvSpPr/>
          <p:nvPr/>
        </p:nvSpPr>
        <p:spPr>
          <a:xfrm>
            <a:off x="3775587" y="5358581"/>
            <a:ext cx="4876800" cy="818382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2400" b="0" i="0" u="none" baseline="0"/>
              <a:t>Внутренние правила по ведению бухгалтерского учета</a:t>
            </a:r>
            <a:endParaRPr lang="ru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068097" y="3038168"/>
            <a:ext cx="2330246" cy="24580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577781" y="3038168"/>
            <a:ext cx="294967" cy="24580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3928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Социальный налог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0" i="0" u="none" baseline="0"/>
              <a:t>Социальный налог является денежным обязательством, возложенным на налогоплательщика с целью получения необходимого для государственного пенсионного и медицинского страхования дохода и подлежащим выполнению в порядке, размерах и сроки, предусмотренные Законом о социальном налоге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Социальным налогом облагается доход, полученный от активной деятельности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r>
              <a:rPr lang="ru-RU" b="0" i="0" u="none" baseline="0"/>
              <a:t>Закон о социальном налоге (ЗСН) ст.1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2012928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Объект социального налога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612490"/>
            <a:ext cx="10515600" cy="456447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b="0" i="0" u="none" baseline="0"/>
              <a:t>Социальный налог взимается:</a:t>
            </a:r>
            <a:endParaRPr lang="ru" b="1" dirty="0">
              <a:solidFill>
                <a:srgbClr val="FF0000"/>
              </a:solidFill>
            </a:endParaRPr>
          </a:p>
          <a:p>
            <a:pPr lvl="1" algn="l" rtl="0"/>
            <a:r>
              <a:rPr lang="ru-RU" b="0" i="0" u="none" baseline="0"/>
              <a:t>с зарабтной платы и других денежных выплат работнику</a:t>
            </a:r>
          </a:p>
          <a:p>
            <a:pPr lvl="1" algn="l" rtl="0"/>
            <a:r>
              <a:rPr lang="ru-RU" b="0" i="0" u="none" baseline="0"/>
              <a:t>с доходов от предпринимательства физического лица</a:t>
            </a:r>
          </a:p>
          <a:p>
            <a:pPr lvl="1" algn="l" rtl="0"/>
            <a:r>
              <a:rPr lang="ru-RU" b="0" i="0" u="none" baseline="0"/>
              <a:t>с выплат члену правления</a:t>
            </a:r>
          </a:p>
          <a:p>
            <a:pPr lvl="1" algn="l" rtl="0"/>
            <a:r>
              <a:rPr lang="ru-RU" b="0" i="0" u="none" baseline="0"/>
              <a:t>с выплат, сделанных на основании договора поручения или договора подряда</a:t>
            </a:r>
          </a:p>
          <a:p>
            <a:pPr lvl="1" algn="l" rtl="0"/>
            <a:r>
              <a:rPr lang="ru-RU" b="0" i="0" u="none" baseline="0"/>
              <a:t>с компенсаций, выплаченных на основании Закона о страховании от безработицы</a:t>
            </a:r>
          </a:p>
          <a:p>
            <a:pPr lvl="2" algn="l" rtl="0"/>
            <a:r>
              <a:rPr lang="ru-RU" b="0" i="0" u="none" baseline="0"/>
              <a:t>социальный налог персонифицируется</a:t>
            </a:r>
          </a:p>
          <a:p>
            <a:pPr lvl="1" algn="l" rtl="0"/>
            <a:r>
              <a:rPr lang="ru-RU" b="0" i="0" u="none" baseline="0"/>
              <a:t>со специальных льгот и начисленного со специальных льгот подоходного налога</a:t>
            </a:r>
          </a:p>
          <a:p>
            <a:pPr lvl="2" algn="l" rtl="0"/>
            <a:r>
              <a:rPr lang="ru-RU" b="0" i="0" u="none" baseline="0"/>
              <a:t>социальный налог не персонифицируется</a:t>
            </a:r>
          </a:p>
          <a:p>
            <a:pPr marL="0" indent="0" algn="l" rtl="0">
              <a:buNone/>
            </a:pPr>
            <a:endParaRPr lang="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r>
              <a:rPr lang="ru-RU" b="0" i="0" u="none" baseline="0"/>
              <a:t>Закон о социальном налоге (ЗСН) ст.2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4256040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Страхование от безработицы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ru-RU" b="0" i="0" u="none" baseline="0"/>
              <a:t>Страхование от безработицы является видом принудительного страхования, цель которого - </a:t>
            </a:r>
            <a:endParaRPr lang="ru" dirty="0"/>
          </a:p>
          <a:p>
            <a:pPr algn="l" rtl="0"/>
            <a:r>
              <a:rPr lang="ru-RU" b="0" i="0" u="none" baseline="0"/>
              <a:t>оказание услуг рынка труда, </a:t>
            </a:r>
            <a:endParaRPr lang="ru" dirty="0"/>
          </a:p>
          <a:p>
            <a:pPr algn="l" rtl="0"/>
            <a:r>
              <a:rPr lang="ru-RU" b="0" i="0" u="none" baseline="0"/>
              <a:t>выплата пособий рынка труда, кроме пособий по безработице, </a:t>
            </a:r>
            <a:endParaRPr lang="ru" dirty="0"/>
          </a:p>
          <a:p>
            <a:pPr algn="l" rtl="0"/>
            <a:r>
              <a:rPr lang="ru-RU" b="0" i="0" u="none" baseline="0"/>
              <a:t>частичное возмещение застрахованному лицу дохода, утраченного в случае потери работы, на время поиска новой работы, </a:t>
            </a:r>
            <a:endParaRPr lang="ru" dirty="0"/>
          </a:p>
          <a:p>
            <a:pPr algn="l" rtl="0"/>
            <a:r>
              <a:rPr lang="ru-RU" b="0" i="0" u="none" baseline="0"/>
              <a:t>возмещение расходов работнику при расторжении трудового договора, а чиновнику - при окончании служебных отношений в порядке сокращения штата и </a:t>
            </a:r>
            <a:endParaRPr lang="ru" dirty="0"/>
          </a:p>
          <a:p>
            <a:pPr algn="l" rtl="0"/>
            <a:r>
              <a:rPr lang="ru-RU" b="0" i="0" u="none" baseline="0"/>
              <a:t>защита требований работников в случае неплатежеспособности работодателя.</a:t>
            </a:r>
            <a:r>
              <a:rPr lang="ru-RU"/>
              <a:t/>
            </a:r>
            <a:br>
              <a:rPr lang="ru-RU"/>
            </a:b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Закон о страховании от безработицы (ЗСБ) ст.2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1648939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Взносы по страхованию от безработицы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4638368" cy="435133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b="0" i="0" u="none" baseline="0"/>
              <a:t>Взносы по страхованию от безработицы – это </a:t>
            </a:r>
            <a:r>
              <a:rPr lang="ru-RU" sz="2400" b="0" i="0" u="none" baseline="0"/>
              <a:t>вид установленных законом страховых взносов по принудительному страхованию для целевого финансирования страхования от безработицы, которые платят: </a:t>
            </a:r>
          </a:p>
          <a:p>
            <a:pPr marL="0" indent="0" algn="l" rtl="0">
              <a:buNone/>
            </a:pPr>
            <a:endParaRPr lang="ru" sz="800" dirty="0"/>
          </a:p>
          <a:p>
            <a:pPr lvl="1" algn="l" rtl="0"/>
            <a:r>
              <a:rPr lang="ru-RU" sz="2800" b="0" i="0" u="none" baseline="0"/>
              <a:t>застрахованное лицо</a:t>
            </a:r>
          </a:p>
          <a:p>
            <a:pPr lvl="1" algn="l" rtl="0"/>
            <a:endParaRPr lang="ru" sz="800" dirty="0"/>
          </a:p>
          <a:p>
            <a:pPr lvl="1" algn="l" rtl="0"/>
            <a:r>
              <a:rPr lang="ru-RU" sz="2800" b="0" i="0" u="none" baseline="0"/>
              <a:t>работодатель</a:t>
            </a:r>
          </a:p>
          <a:p>
            <a:endParaRPr lang="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r>
              <a:rPr lang="ru-RU" b="0" i="0" u="none" baseline="0"/>
              <a:t>ЗСБ ст.3 и ст.4</a:t>
            </a:r>
            <a:endParaRPr lang="ru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6041924" y="4726756"/>
            <a:ext cx="5068527" cy="1347019"/>
          </a:xfrm>
          <a:prstGeom prst="wedgeRoundRectCallout">
            <a:avLst>
              <a:gd name="adj1" fmla="val -29969"/>
              <a:gd name="adj2" fmla="val 21624"/>
              <a:gd name="adj3" fmla="val 16667"/>
            </a:avLst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ru-RU" b="1" i="0" u="sng" baseline="0">
                <a:solidFill>
                  <a:schemeClr val="accent6">
                    <a:lumMod val="75000"/>
                  </a:schemeClr>
                </a:solidFill>
              </a:rPr>
              <a:t>Работодатель: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b="0" i="0" u="none" baseline="0">
                <a:solidFill>
                  <a:schemeClr val="accent6">
                    <a:lumMod val="75000"/>
                  </a:schemeClr>
                </a:solidFill>
              </a:rPr>
              <a:t>юридическое лицо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b="0" i="0" u="none" baseline="0">
                <a:solidFill>
                  <a:schemeClr val="accent6">
                    <a:lumMod val="75000"/>
                  </a:schemeClr>
                </a:solidFill>
              </a:rPr>
              <a:t>государственное учреждение и орган местного самоуправления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b="0" i="0" u="none" baseline="0">
                <a:solidFill>
                  <a:schemeClr val="accent6">
                    <a:lumMod val="75000"/>
                  </a:schemeClr>
                </a:solidFill>
              </a:rPr>
              <a:t>работодатель-физическое лицо</a:t>
            </a:r>
            <a:endParaRPr lang="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046840" y="1442756"/>
            <a:ext cx="5024283" cy="1573161"/>
          </a:xfrm>
          <a:prstGeom prst="wedgeRoundRectCallout">
            <a:avLst>
              <a:gd name="adj1" fmla="val -47644"/>
              <a:gd name="adj2" fmla="val 30625"/>
              <a:gd name="adj3" fmla="val 16667"/>
            </a:avLst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ru-RU" b="1" i="0" u="sng" baseline="0">
                <a:solidFill>
                  <a:schemeClr val="accent2">
                    <a:lumMod val="75000"/>
                  </a:schemeClr>
                </a:solidFill>
              </a:rPr>
              <a:t>Застрахованное лицо: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b="0" i="0" u="none" baseline="0">
                <a:solidFill>
                  <a:schemeClr val="accent2">
                    <a:lumMod val="75000"/>
                  </a:schemeClr>
                </a:solidFill>
              </a:rPr>
              <a:t>работник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b="0" i="0" u="none" baseline="0">
                <a:solidFill>
                  <a:schemeClr val="accent2">
                    <a:lumMod val="75000"/>
                  </a:schemeClr>
                </a:solidFill>
              </a:rPr>
              <a:t>физическое лицо, оказывающее услугу на основании обязательственно-правового договора</a:t>
            </a:r>
            <a:endParaRPr lang="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041925" y="3195305"/>
            <a:ext cx="5063612" cy="1248875"/>
          </a:xfrm>
          <a:prstGeom prst="wedgeRoundRectCallout">
            <a:avLst>
              <a:gd name="adj1" fmla="val -42193"/>
              <a:gd name="adj2" fmla="val 25607"/>
              <a:gd name="adj3" fmla="val 16667"/>
            </a:avLst>
          </a:prstGeom>
          <a:ln w="254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l" rtl="0"/>
            <a:r>
              <a:rPr lang="ru-RU" b="1" i="0" u="sng" baseline="0">
                <a:solidFill>
                  <a:srgbClr val="FF0000"/>
                </a:solidFill>
              </a:rPr>
              <a:t>Не является застрахованным лицом: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b="0" i="0" u="none" baseline="0">
                <a:solidFill>
                  <a:srgbClr val="FF0000"/>
                </a:solidFill>
              </a:rPr>
              <a:t>индивидуальный предприниматель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ru-RU" b="0" i="0" u="none" baseline="0">
                <a:solidFill>
                  <a:srgbClr val="FF0000"/>
                </a:solidFill>
              </a:rPr>
              <a:t>член органа правления или контроля</a:t>
            </a:r>
            <a:endParaRPr lang="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86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Взносы по обязательной накопительной пенсии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Взносы обязательной накопительной пенсии </a:t>
            </a:r>
            <a:r>
              <a:rPr lang="ru-RU" b="0" i="0" u="none" baseline="0"/>
              <a:t>- это взносы социального страхования во II пенсионную ступень, установленные законом для целевого финансирования накопительных пенсий</a:t>
            </a:r>
          </a:p>
          <a:p>
            <a:pPr algn="l" rtl="0"/>
            <a:r>
              <a:rPr lang="ru-RU" b="0" i="0" u="none" baseline="0"/>
              <a:t>В обязательной накопительной пенсии </a:t>
            </a:r>
            <a:r>
              <a:rPr lang="ru-RU" b="1" i="0" u="none" baseline="0"/>
              <a:t>участвуют не все</a:t>
            </a:r>
            <a:r>
              <a:rPr lang="ru-RU" b="0" i="0" u="none" baseline="0"/>
              <a:t> работники, а только определенный круг налогоплательщиков. В значении ЗНП плательщиком налогов является </a:t>
            </a:r>
            <a:r>
              <a:rPr lang="ru-RU" b="1" i="0" u="none" baseline="0"/>
              <a:t>обязанное лицо.</a:t>
            </a:r>
          </a:p>
          <a:p>
            <a:pPr algn="l" rtl="0"/>
            <a:r>
              <a:rPr lang="ru-RU" b="1" i="0" u="none" baseline="0"/>
              <a:t>Обязанных лиц </a:t>
            </a:r>
            <a:r>
              <a:rPr lang="ru-RU" b="0" i="0" u="none" baseline="0"/>
              <a:t>можно разделить на две группы:</a:t>
            </a:r>
          </a:p>
          <a:p>
            <a:pPr lvl="1" algn="l" rtl="0"/>
            <a:r>
              <a:rPr lang="ru-RU" b="0" i="0" u="none" baseline="0"/>
              <a:t>присоединившиеся в обязательном порядке</a:t>
            </a:r>
          </a:p>
          <a:p>
            <a:pPr lvl="1" algn="l" rtl="0"/>
            <a:r>
              <a:rPr lang="ru-RU" b="0" i="0" u="none" baseline="0"/>
              <a:t>присоединившиеся в добровольном порядке</a:t>
            </a:r>
          </a:p>
          <a:p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Закон о накопительной пенсии (ЗНП)</a:t>
            </a:r>
            <a:endParaRPr lang="ru" dirty="0"/>
          </a:p>
        </p:txBody>
      </p:sp>
      <p:sp>
        <p:nvSpPr>
          <p:cNvPr id="5" name="Rounded Rectangle 4"/>
          <p:cNvSpPr/>
          <p:nvPr/>
        </p:nvSpPr>
        <p:spPr>
          <a:xfrm>
            <a:off x="8298426" y="5496232"/>
            <a:ext cx="3460955" cy="680731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2000" b="0" i="0" u="none" baseline="0">
                <a:solidFill>
                  <a:schemeClr val="accent2">
                    <a:lumMod val="75000"/>
                  </a:schemeClr>
                </a:solidFill>
                <a:hlinkClick r:id="rId3"/>
              </a:rPr>
              <a:t>www.pensionikeskus.ee</a:t>
            </a:r>
            <a:r>
              <a:rPr lang="ru-RU" sz="2000" b="0" i="0" u="none" baseline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554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Налогообложение заработной платы</a:t>
            </a:r>
            <a:endParaRPr lang="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922226"/>
              </p:ext>
            </p:extLst>
          </p:nvPr>
        </p:nvGraphicFramePr>
        <p:xfrm>
          <a:off x="838200" y="1407233"/>
          <a:ext cx="10515600" cy="526216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38335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5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27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323">
                <a:tc>
                  <a:txBody>
                    <a:bodyPr/>
                    <a:lstStyle/>
                    <a:p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2016 г.</a:t>
                      </a:r>
                      <a:endParaRPr lang="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2017 г.</a:t>
                      </a:r>
                      <a:endParaRPr lang="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0" i="0" u="none" baseline="0"/>
                        <a:t>2018 г.</a:t>
                      </a:r>
                      <a:endParaRPr lang="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b="1" i="0" u="none" baseline="0"/>
                        <a:t>Удержанный подоходный налог</a:t>
                      </a:r>
                      <a:endParaRPr lang="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20%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20%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20%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b="1" i="0" u="none" baseline="0"/>
                        <a:t>Социальный налог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33%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 dirty="0" smtClean="0"/>
                        <a:t>3</a:t>
                      </a:r>
                      <a:r>
                        <a:rPr lang="et-EE" b="0" i="0" u="none" baseline="0" dirty="0" smtClean="0"/>
                        <a:t>3</a:t>
                      </a:r>
                      <a:r>
                        <a:rPr lang="ru-RU" b="0" i="0" u="none" baseline="0" dirty="0" smtClean="0"/>
                        <a:t>%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 dirty="0" smtClean="0"/>
                        <a:t>3</a:t>
                      </a:r>
                      <a:r>
                        <a:rPr lang="et-EE" b="0" i="0" u="none" baseline="0" dirty="0" smtClean="0"/>
                        <a:t>3</a:t>
                      </a:r>
                      <a:r>
                        <a:rPr lang="ru-RU" b="0" i="0" u="none" baseline="0" dirty="0" smtClean="0"/>
                        <a:t>%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b="1" i="0" u="none" baseline="0"/>
                        <a:t>Взносы по страхованию от безработицы </a:t>
                      </a:r>
                      <a:r>
                        <a:rPr lang="ru-RU" b="0" i="0" u="none" baseline="0"/>
                        <a:t>на работника 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1,6%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1,6%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1,6%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/>
                      <a:r>
                        <a:rPr lang="ru-RU" b="0" i="0" u="none" baseline="0"/>
                        <a:t>на работодателя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0,8%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0,8%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0,8%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b="1" i="0" u="none" baseline="0"/>
                        <a:t>Взносы по обязательной накопительной пенсии</a:t>
                      </a:r>
                      <a:endParaRPr lang="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2 % </a:t>
                      </a:r>
                      <a:r>
                        <a:rPr lang="ru-RU" sz="1400" b="0" i="0" u="none" baseline="0"/>
                        <a:t>или 3 %</a:t>
                      </a:r>
                      <a:endParaRPr lang="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2 % </a:t>
                      </a:r>
                      <a:r>
                        <a:rPr lang="ru-RU" sz="1400" b="0" i="0" u="none" baseline="0"/>
                        <a:t>или 3 %</a:t>
                      </a:r>
                      <a:endParaRPr lang="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2 %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Минимальная зарплата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430 €</a:t>
                      </a:r>
                      <a:endParaRPr lang="ru" b="1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470 €</a:t>
                      </a:r>
                      <a:endParaRPr lang="ru" b="1" dirty="0">
                        <a:solidFill>
                          <a:srgbClr val="CC0099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1400" b="0" i="0" u="none" baseline="0" dirty="0"/>
                        <a:t>Месячная ставка, являющаяся основанием для минимального обязательства по социальному налогу</a:t>
                      </a:r>
                      <a:endParaRPr lang="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/>
                        <a:t>390 €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/>
                        <a:t>430 €</a:t>
                      </a:r>
                      <a:endParaRPr lang="ru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/>
                        <a:t>470 €</a:t>
                      </a:r>
                      <a:endParaRPr lang="ru" sz="1600" dirty="0">
                        <a:solidFill>
                          <a:srgbClr val="CC0099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0"/>
                      <a:r>
                        <a:rPr lang="ru-RU" sz="1400" b="0" i="0" u="none" baseline="0"/>
                        <a:t>=&gt; мин. соц. налог</a:t>
                      </a:r>
                      <a:endParaRPr lang="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i="0" u="none" baseline="0"/>
                        <a:t>128.70 €</a:t>
                      </a:r>
                      <a:endParaRPr lang="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i="0" u="none" baseline="0" dirty="0" smtClean="0"/>
                        <a:t>1</a:t>
                      </a:r>
                      <a:r>
                        <a:rPr lang="et-EE" sz="1400" b="0" i="0" u="none" baseline="0" dirty="0" smtClean="0"/>
                        <a:t>41</a:t>
                      </a:r>
                      <a:r>
                        <a:rPr lang="ru-RU" sz="1400" b="0" i="0" u="none" baseline="0" dirty="0" smtClean="0"/>
                        <a:t>.</a:t>
                      </a:r>
                      <a:r>
                        <a:rPr lang="et-EE" sz="1400" b="0" i="0" u="none" baseline="0" dirty="0" smtClean="0"/>
                        <a:t>90</a:t>
                      </a:r>
                      <a:r>
                        <a:rPr lang="ru-RU" sz="1400" b="0" i="0" u="none" baseline="0" dirty="0" smtClean="0"/>
                        <a:t> </a:t>
                      </a:r>
                      <a:r>
                        <a:rPr lang="ru-RU" sz="1400" b="0" i="0" u="none" baseline="0" dirty="0"/>
                        <a:t>€</a:t>
                      </a:r>
                      <a:endParaRPr lang="ru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400" b="0" i="0" u="none" baseline="0" dirty="0" smtClean="0"/>
                        <a:t>15</a:t>
                      </a:r>
                      <a:r>
                        <a:rPr lang="et-EE" sz="1400" b="0" i="0" u="none" baseline="0" dirty="0" smtClean="0"/>
                        <a:t>5</a:t>
                      </a:r>
                      <a:r>
                        <a:rPr lang="ru-RU" sz="1400" b="0" i="0" u="none" baseline="0" dirty="0" smtClean="0"/>
                        <a:t>.</a:t>
                      </a:r>
                      <a:r>
                        <a:rPr lang="et-EE" sz="1400" b="0" i="0" u="none" baseline="0" dirty="0" smtClean="0"/>
                        <a:t>1</a:t>
                      </a:r>
                      <a:r>
                        <a:rPr lang="ru-RU" sz="1400" b="0" i="0" u="none" baseline="0" dirty="0" smtClean="0"/>
                        <a:t>0 </a:t>
                      </a:r>
                      <a:r>
                        <a:rPr lang="ru-RU" sz="1400" b="0" i="0" u="none" baseline="0" dirty="0"/>
                        <a:t>€</a:t>
                      </a:r>
                      <a:endParaRPr lang="ru" sz="1400" dirty="0">
                        <a:solidFill>
                          <a:srgbClr val="CC0099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ru-RU" sz="1600" b="0" i="0" u="none" baseline="0" dirty="0"/>
                        <a:t>Необлагаемый подоходным налогом минимум в месяц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/>
                        <a:t>170 €</a:t>
                      </a:r>
                      <a:endParaRPr lang="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>
                          <a:solidFill>
                            <a:schemeClr val="tx1"/>
                          </a:solidFill>
                        </a:rPr>
                        <a:t>180 €</a:t>
                      </a:r>
                      <a:endParaRPr lang="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1600" b="0" i="0" u="none" baseline="0" dirty="0" smtClean="0"/>
                        <a:t>до</a:t>
                      </a:r>
                      <a:r>
                        <a:rPr lang="et-EE" sz="1600" b="0" i="0" u="none" baseline="0" dirty="0" smtClean="0"/>
                        <a:t> </a:t>
                      </a:r>
                      <a:r>
                        <a:rPr lang="et-EE" sz="1600" b="0" i="0" u="none" baseline="0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0" i="0" u="none" baseline="0" dirty="0">
                          <a:solidFill>
                            <a:schemeClr val="tx1"/>
                          </a:solidFill>
                        </a:rPr>
                        <a:t>€</a:t>
                      </a:r>
                      <a:endParaRPr lang="ru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6291869" y="4896724"/>
            <a:ext cx="1445342" cy="324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8561568" y="4896724"/>
            <a:ext cx="1445342" cy="324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1311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411" y="0"/>
            <a:ext cx="10882745" cy="99816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Пример налогообложения заработной платы в 2017 г.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95835" y="792015"/>
          <a:ext cx="7974106" cy="60659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93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7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0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1507">
                <a:tc>
                  <a:txBody>
                    <a:bodyPr/>
                    <a:lstStyle/>
                    <a:p>
                      <a:pPr algn="l"/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dirty="0" smtClean="0"/>
                        <a:t>Брутто зарплата</a:t>
                      </a:r>
                      <a:r>
                        <a:rPr lang="ru-RU" sz="1800" b="0" u="none" baseline="0" dirty="0" smtClean="0"/>
                        <a:t> </a:t>
                      </a:r>
                      <a:r>
                        <a:rPr lang="et-EE" b="0" dirty="0" smtClean="0"/>
                        <a:t>1 000 €/</a:t>
                      </a:r>
                      <a:r>
                        <a:rPr lang="ru-RU" b="0" dirty="0" smtClean="0"/>
                        <a:t>в</a:t>
                      </a:r>
                      <a:r>
                        <a:rPr lang="ru-RU" b="0" baseline="0" dirty="0" smtClean="0"/>
                        <a:t> месяц</a:t>
                      </a:r>
                      <a:endParaRPr lang="et-EE" b="0" dirty="0" smtClean="0"/>
                    </a:p>
                    <a:p>
                      <a:pPr algn="ctr"/>
                      <a:r>
                        <a:rPr lang="ru-RU" sz="1800" b="0" u="sng" baseline="0" dirty="0" smtClean="0"/>
                        <a:t>работника с основным местом работы</a:t>
                      </a:r>
                      <a:endParaRPr lang="et-EE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Расходы работодателя</a:t>
                      </a:r>
                      <a:endParaRPr lang="et-EE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Налоги и платежи</a:t>
                      </a:r>
                      <a:endParaRPr lang="et-EE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51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Социальный налог</a:t>
                      </a:r>
                      <a:r>
                        <a:rPr lang="et-EE" dirty="0" smtClean="0"/>
                        <a:t> 33%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330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330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330</a:t>
                      </a:r>
                      <a:endParaRPr lang="et-E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51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Налог по безработицу </a:t>
                      </a:r>
                      <a:r>
                        <a:rPr lang="et-EE" dirty="0" smtClean="0"/>
                        <a:t>0,8%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8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8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t-E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51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/>
                        <a:t>Брутто зарплата</a:t>
                      </a:r>
                      <a:endParaRPr lang="et-E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1" dirty="0" smtClean="0"/>
                        <a:t>1</a:t>
                      </a:r>
                      <a:r>
                        <a:rPr lang="et-EE" b="1" baseline="0" dirty="0" smtClean="0"/>
                        <a:t> 0</a:t>
                      </a:r>
                      <a:r>
                        <a:rPr lang="et-EE" b="1" dirty="0" smtClean="0"/>
                        <a:t>00</a:t>
                      </a:r>
                      <a:endParaRPr lang="et-E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1" dirty="0" smtClean="0"/>
                        <a:t>1 000</a:t>
                      </a:r>
                      <a:endParaRPr lang="et-E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51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Налог по безработицу</a:t>
                      </a:r>
                      <a:r>
                        <a:rPr lang="et-EE" dirty="0" smtClean="0"/>
                        <a:t> 1,6%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16 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16</a:t>
                      </a:r>
                      <a:endParaRPr lang="et-E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51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Платеж накопительной</a:t>
                      </a:r>
                      <a:r>
                        <a:rPr lang="ru-RU" baseline="0" dirty="0" smtClean="0"/>
                        <a:t> пенсии</a:t>
                      </a:r>
                      <a:r>
                        <a:rPr lang="et-EE" baseline="0" dirty="0" smtClean="0"/>
                        <a:t> 2%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20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et-E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515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Подоходный</a:t>
                      </a:r>
                      <a:r>
                        <a:rPr lang="ru-RU" baseline="0" dirty="0" smtClean="0"/>
                        <a:t> налог</a:t>
                      </a:r>
                      <a:r>
                        <a:rPr lang="et-EE" dirty="0" smtClean="0"/>
                        <a:t> 20%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156.80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156.80</a:t>
                      </a:r>
                      <a:endParaRPr lang="et-E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515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Нетто зарплата</a:t>
                      </a:r>
                      <a:endParaRPr lang="et-EE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1" dirty="0" smtClean="0">
                          <a:solidFill>
                            <a:srgbClr val="0070C0"/>
                          </a:solidFill>
                        </a:rPr>
                        <a:t>807.20</a:t>
                      </a:r>
                      <a:endParaRPr lang="et-EE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t-E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515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ИТОГО</a:t>
                      </a:r>
                      <a:endParaRPr lang="et-E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1" dirty="0" smtClean="0"/>
                        <a:t>1 338</a:t>
                      </a:r>
                      <a:endParaRPr lang="et-E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530.80</a:t>
                      </a:r>
                      <a:endParaRPr lang="et-EE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/>
          </p:cNvGraphicFramePr>
          <p:nvPr>
            <p:extLst/>
          </p:nvPr>
        </p:nvGraphicFramePr>
        <p:xfrm>
          <a:off x="8096596" y="1828799"/>
          <a:ext cx="3765666" cy="243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8420793" y="4729941"/>
            <a:ext cx="3125585" cy="1180408"/>
          </a:xfrm>
          <a:prstGeom prst="roundRect">
            <a:avLst/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18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Форма </a:t>
            </a:r>
            <a:r>
              <a:rPr lang="et-EE" sz="1600" b="1" dirty="0"/>
              <a:t>TSD</a:t>
            </a:r>
            <a:r>
              <a:rPr lang="ru-RU" sz="1600" dirty="0" smtClean="0"/>
              <a:t> декларации подоходного и социального налогов при совершении выплат к </a:t>
            </a:r>
            <a:r>
              <a:rPr lang="ru-RU" sz="1600" b="1" dirty="0" smtClean="0"/>
              <a:t>10 </a:t>
            </a:r>
            <a:r>
              <a:rPr lang="ru-RU" sz="1600" dirty="0" smtClean="0"/>
              <a:t>числу следующего месяца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244819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Налогообложение расходов на предпринимательство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b="0" i="0" u="none" baseline="0"/>
              <a:t>Особые льготы</a:t>
            </a:r>
          </a:p>
          <a:p>
            <a:pPr algn="l" rtl="0"/>
            <a:r>
              <a:rPr lang="ru-RU" b="0" i="0" u="none" baseline="0"/>
              <a:t>Подарки и пожертвования или расходы по приему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Не связанные с предпринимательством расходы</a:t>
            </a:r>
          </a:p>
          <a:p>
            <a:endParaRPr lang="ru" dirty="0"/>
          </a:p>
        </p:txBody>
      </p:sp>
      <p:sp>
        <p:nvSpPr>
          <p:cNvPr id="5" name="Rounded Rectangle 4"/>
          <p:cNvSpPr/>
          <p:nvPr/>
        </p:nvSpPr>
        <p:spPr>
          <a:xfrm>
            <a:off x="1435510" y="4092061"/>
            <a:ext cx="10063674" cy="2602653"/>
          </a:xfrm>
          <a:prstGeom prst="roundRect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  <a:alpha val="18000"/>
                </a:schemeClr>
              </a:gs>
              <a:gs pos="17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r" rtl="0"/>
            <a:r>
              <a:rPr lang="ru-RU" b="0" i="0" u="none" baseline="0" dirty="0"/>
              <a:t>ЗПН </a:t>
            </a:r>
            <a:r>
              <a:rPr lang="ru-RU" b="0" i="0" u="none" baseline="0" dirty="0" smtClean="0"/>
              <a:t>ст.32</a:t>
            </a:r>
            <a:r>
              <a:rPr lang="et-EE" b="0" i="0" u="none" baseline="0" dirty="0" smtClean="0"/>
              <a:t>  </a:t>
            </a:r>
            <a:r>
              <a:rPr lang="ru-RU" b="0" i="0" u="none" baseline="0" dirty="0" smtClean="0"/>
              <a:t>  </a:t>
            </a:r>
            <a:endParaRPr lang="ru-RU" b="0" i="0" u="none" baseline="0" dirty="0"/>
          </a:p>
          <a:p>
            <a:pPr algn="l" rtl="0"/>
            <a:r>
              <a:rPr lang="ru-RU" sz="2000" b="0" i="0" u="sng" baseline="0" dirty="0"/>
              <a:t>Расход связан с предпринимательством, если </a:t>
            </a:r>
            <a:endParaRPr lang="ru" sz="2000" u="sng" dirty="0"/>
          </a:p>
          <a:p>
            <a:pPr marL="285750" indent="-285750" algn="l" rtl="0">
              <a:buFont typeface="Wingdings" panose="05000000000000000000" pitchFamily="2" charset="2"/>
              <a:buChar char="ü"/>
            </a:pPr>
            <a:r>
              <a:rPr lang="ru-RU" sz="2000" b="0" i="0" u="none" baseline="0" dirty="0"/>
              <a:t>он произведен с целью получения подлежащего налогообложению </a:t>
            </a:r>
            <a:r>
              <a:rPr lang="ru-RU" sz="2000" b="0" i="0" u="none" baseline="0" dirty="0">
                <a:solidFill>
                  <a:srgbClr val="0000FF"/>
                </a:solidFill>
              </a:rPr>
              <a:t>дохода от предпринимательства</a:t>
            </a:r>
            <a:r>
              <a:rPr lang="ru-RU" sz="2000" b="0" i="0" u="none" baseline="0" dirty="0"/>
              <a:t>, </a:t>
            </a:r>
            <a:endParaRPr lang="ru" sz="2000" dirty="0"/>
          </a:p>
          <a:p>
            <a:pPr marL="285750" indent="-285750" algn="l" rtl="0">
              <a:buFont typeface="Wingdings" panose="05000000000000000000" pitchFamily="2" charset="2"/>
              <a:buChar char="ü"/>
            </a:pPr>
            <a:r>
              <a:rPr lang="ru-RU" sz="2000" b="0" i="0" u="none" baseline="0" dirty="0"/>
              <a:t>Он</a:t>
            </a:r>
            <a:r>
              <a:rPr lang="et-EE" sz="2000" b="0" i="0" u="none" baseline="0" dirty="0"/>
              <a:t> </a:t>
            </a:r>
            <a:r>
              <a:rPr lang="ru-RU" sz="2000" b="0" i="0" u="none" baseline="0" dirty="0">
                <a:solidFill>
                  <a:srgbClr val="0000FF"/>
                </a:solidFill>
              </a:rPr>
              <a:t>необходим</a:t>
            </a:r>
            <a:r>
              <a:rPr lang="et-EE" sz="2000" b="0" i="0" u="none" baseline="0" dirty="0">
                <a:solidFill>
                  <a:srgbClr val="0000FF"/>
                </a:solidFill>
              </a:rPr>
              <a:t> </a:t>
            </a:r>
            <a:r>
              <a:rPr lang="ru-RU" sz="2000" b="0" i="0" u="none" baseline="0" dirty="0"/>
              <a:t>или </a:t>
            </a:r>
            <a:r>
              <a:rPr lang="ru-RU" sz="2000" b="0" i="0" u="none" baseline="0" dirty="0">
                <a:solidFill>
                  <a:srgbClr val="0000FF"/>
                </a:solidFill>
              </a:rPr>
              <a:t>уместен</a:t>
            </a:r>
            <a:r>
              <a:rPr lang="et-EE" sz="2000" b="0" i="0" u="none" baseline="0" dirty="0">
                <a:solidFill>
                  <a:srgbClr val="0000FF"/>
                </a:solidFill>
              </a:rPr>
              <a:t> </a:t>
            </a:r>
            <a:r>
              <a:rPr lang="ru-RU" sz="2000" b="0" i="0" u="none" baseline="0" dirty="0"/>
              <a:t>для сохранения </a:t>
            </a:r>
            <a:r>
              <a:rPr lang="ru-RU" sz="2000" b="0" i="0" u="none" baseline="0" dirty="0">
                <a:solidFill>
                  <a:srgbClr val="0000FF"/>
                </a:solidFill>
              </a:rPr>
              <a:t>или развития</a:t>
            </a:r>
            <a:r>
              <a:rPr lang="ru-RU" sz="2000" b="0" i="0" u="none" baseline="0" dirty="0"/>
              <a:t> такого </a:t>
            </a:r>
            <a:r>
              <a:rPr lang="ru-RU" sz="2000" b="0" i="0" u="none" baseline="0" dirty="0">
                <a:solidFill>
                  <a:srgbClr val="0000FF"/>
                </a:solidFill>
              </a:rPr>
              <a:t>предпринимательства</a:t>
            </a:r>
            <a:r>
              <a:rPr lang="ru-RU" sz="2000" b="0" i="0" u="none" baseline="0" dirty="0"/>
              <a:t> и </a:t>
            </a:r>
            <a:endParaRPr lang="ru" sz="2000" dirty="0"/>
          </a:p>
          <a:p>
            <a:pPr marL="285750" indent="-285750" algn="l" rtl="0">
              <a:buFont typeface="Wingdings" panose="05000000000000000000" pitchFamily="2" charset="2"/>
              <a:buChar char="ü"/>
            </a:pPr>
            <a:r>
              <a:rPr lang="ru-RU" sz="2000" b="0" i="0" u="none" baseline="0" dirty="0"/>
              <a:t>расход в связи с предпринимательством четко обоснован, </a:t>
            </a:r>
            <a:endParaRPr lang="ru" sz="2000" dirty="0"/>
          </a:p>
          <a:p>
            <a:pPr marL="285750" indent="-285750" algn="l" rtl="0">
              <a:buFont typeface="Wingdings" panose="05000000000000000000" pitchFamily="2" charset="2"/>
              <a:buChar char="ü"/>
            </a:pPr>
            <a:r>
              <a:rPr lang="ru-RU" b="0" i="0" u="none" baseline="0" dirty="0"/>
              <a:t>также если это вытекает из п.1 ст.13 Закона о трудовом здравоохранении и безопасности труда.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581832" y="1642140"/>
            <a:ext cx="5107600" cy="501292"/>
          </a:xfrm>
          <a:prstGeom prst="wedgeRoundRectCallout">
            <a:avLst>
              <a:gd name="adj1" fmla="val -67854"/>
              <a:gd name="adj2" fmla="val 3435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/>
              <a:t>Подоходный налог 20/80 и социальный налог</a:t>
            </a:r>
            <a:endParaRPr lang="ru" dirty="0"/>
          </a:p>
        </p:txBody>
      </p:sp>
      <p:sp>
        <p:nvSpPr>
          <p:cNvPr id="7" name="Right Brace 6"/>
          <p:cNvSpPr/>
          <p:nvPr/>
        </p:nvSpPr>
        <p:spPr>
          <a:xfrm>
            <a:off x="9021455" y="2536258"/>
            <a:ext cx="530942" cy="116297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lang="ru"/>
          </a:p>
        </p:txBody>
      </p:sp>
      <p:sp>
        <p:nvSpPr>
          <p:cNvPr id="8" name="Flowchart: Alternate Process 7"/>
          <p:cNvSpPr/>
          <p:nvPr/>
        </p:nvSpPr>
        <p:spPr>
          <a:xfrm>
            <a:off x="9777663" y="2536258"/>
            <a:ext cx="1721521" cy="1038051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/>
              <a:t>Подоходный налог 20/80 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42305462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Специальная льгота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79418"/>
            <a:ext cx="5749413" cy="4597545"/>
          </a:xfrm>
        </p:spPr>
        <p:txBody>
          <a:bodyPr>
            <a:normAutofit fontScale="55000" lnSpcReduction="20000"/>
          </a:bodyPr>
          <a:lstStyle/>
          <a:p>
            <a:pPr marL="0" indent="0" algn="l" rtl="0">
              <a:buNone/>
            </a:pPr>
            <a:r>
              <a:rPr lang="ru-RU" b="0" i="0" u="sng" baseline="0"/>
              <a:t>Специальная льгота </a:t>
            </a:r>
            <a:r>
              <a:rPr lang="ru-RU" b="0" i="0" u="none" baseline="0"/>
              <a:t>- это благо, </a:t>
            </a:r>
            <a:endParaRPr lang="ru" dirty="0"/>
          </a:p>
          <a:p>
            <a:pPr lvl="1" algn="l" rtl="0"/>
            <a:r>
              <a:rPr lang="ru-RU" b="0" i="0" u="none" baseline="0"/>
              <a:t>которое </a:t>
            </a:r>
            <a:r>
              <a:rPr lang="ru-RU" b="1" i="0" u="none" baseline="0">
                <a:solidFill>
                  <a:srgbClr val="FF0000"/>
                </a:solidFill>
              </a:rPr>
              <a:t>работодатель </a:t>
            </a:r>
            <a:r>
              <a:rPr lang="ru-RU" b="0" i="0" u="none" baseline="0">
                <a:solidFill>
                  <a:srgbClr val="FF0000"/>
                </a:solidFill>
              </a:rPr>
              <a:t>предоставляет </a:t>
            </a:r>
            <a:r>
              <a:rPr lang="ru-RU" b="1" i="0" u="none" baseline="0">
                <a:solidFill>
                  <a:srgbClr val="FF0000"/>
                </a:solidFill>
              </a:rPr>
              <a:t>работнику </a:t>
            </a:r>
            <a:r>
              <a:rPr lang="ru-RU" b="0" i="0" u="none" baseline="0"/>
              <a:t>исходя </a:t>
            </a:r>
            <a:r>
              <a:rPr lang="ru-RU" b="1" i="0" u="none" baseline="0"/>
              <a:t>из трудовых отношений</a:t>
            </a:r>
            <a:r>
              <a:rPr lang="ru-RU" b="0" i="0" u="none" baseline="0"/>
              <a:t> и </a:t>
            </a:r>
            <a:endParaRPr lang="ru" dirty="0"/>
          </a:p>
          <a:p>
            <a:pPr lvl="1" algn="l" rtl="0"/>
            <a:r>
              <a:rPr lang="ru-RU" b="0" i="0" u="none" baseline="0"/>
              <a:t>для работника оня является оцениваемой </a:t>
            </a:r>
            <a:r>
              <a:rPr lang="ru-RU" b="1" i="0" u="none" baseline="0">
                <a:solidFill>
                  <a:srgbClr val="FF0000"/>
                </a:solidFill>
              </a:rPr>
              <a:t>в денежном выражении</a:t>
            </a:r>
            <a:endParaRPr lang="ru" b="1" dirty="0">
              <a:solidFill>
                <a:srgbClr val="FF0000"/>
              </a:solidFill>
            </a:endParaRPr>
          </a:p>
          <a:p>
            <a:pPr lvl="1" algn="l" rtl="0"/>
            <a:endParaRPr lang="ru" sz="1400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ru-RU" b="0" i="0" u="sng" baseline="0"/>
              <a:t>Работник:</a:t>
            </a:r>
          </a:p>
          <a:p>
            <a:pPr algn="l" rtl="0" fontAlgn="base"/>
            <a:r>
              <a:rPr lang="ru-RU" b="0" i="0" u="none" baseline="0"/>
              <a:t>лицо, работающее на основании </a:t>
            </a:r>
            <a:r>
              <a:rPr lang="ru-RU" b="0" i="0" u="none" baseline="0">
                <a:solidFill>
                  <a:srgbClr val="0000FF"/>
                </a:solidFill>
              </a:rPr>
              <a:t>трудового договора</a:t>
            </a:r>
            <a:endParaRPr lang="ru" dirty="0"/>
          </a:p>
          <a:p>
            <a:pPr algn="l" rtl="0" fontAlgn="base"/>
            <a:r>
              <a:rPr lang="ru-RU" b="0" i="0" u="none" baseline="0"/>
              <a:t>член органа </a:t>
            </a:r>
            <a:r>
              <a:rPr lang="ru-RU" b="0" i="0" u="none" baseline="0">
                <a:solidFill>
                  <a:srgbClr val="0000FF"/>
                </a:solidFill>
              </a:rPr>
              <a:t>правления</a:t>
            </a:r>
            <a:r>
              <a:rPr lang="ru-RU" b="0" i="0" u="none" baseline="0"/>
              <a:t> или контроля</a:t>
            </a:r>
            <a:endParaRPr lang="ru" dirty="0"/>
          </a:p>
          <a:p>
            <a:pPr algn="l" rtl="0" fontAlgn="base"/>
            <a:r>
              <a:rPr lang="ru-RU" b="0" i="0" u="none" baseline="0"/>
              <a:t>физическое лицо, которое продает работодателю товар в течение периода более шести месяцев</a:t>
            </a:r>
          </a:p>
          <a:p>
            <a:pPr algn="l" rtl="0" fontAlgn="base"/>
            <a:r>
              <a:rPr lang="ru-RU" b="0" i="0" u="none" baseline="0"/>
              <a:t>физическое лицо, работающее или оказывающее услугу на основании договора подряда, договора поручения или иного </a:t>
            </a:r>
            <a:r>
              <a:rPr lang="ru-RU" b="0" i="0" u="none" baseline="0">
                <a:solidFill>
                  <a:srgbClr val="0000FF"/>
                </a:solidFill>
              </a:rPr>
              <a:t>обязательственно-правового договора</a:t>
            </a:r>
          </a:p>
          <a:p>
            <a:pPr marL="0" indent="0" algn="l" rtl="0" fontAlgn="base">
              <a:buNone/>
            </a:pPr>
            <a:endParaRPr lang="ru" sz="1600" dirty="0"/>
          </a:p>
          <a:p>
            <a:pPr marL="0" indent="0" algn="l" rtl="0" fontAlgn="base">
              <a:buNone/>
            </a:pPr>
            <a:r>
              <a:rPr lang="ru-RU" b="0" i="0" u="none" baseline="0"/>
              <a:t>В дополнение:	 супруг(а), </a:t>
            </a:r>
          </a:p>
          <a:p>
            <a:pPr marL="0" indent="0" algn="l" rtl="0" fontAlgn="base">
              <a:buNone/>
            </a:pPr>
            <a:r>
              <a:rPr lang="ru-RU" b="0" i="0" u="none" baseline="0"/>
              <a:t>	сожитель или </a:t>
            </a:r>
            <a:endParaRPr lang="ru" dirty="0"/>
          </a:p>
          <a:p>
            <a:pPr marL="0" indent="0" algn="l" rtl="0" fontAlgn="base">
              <a:buNone/>
            </a:pPr>
            <a:r>
              <a:rPr lang="ru-RU" b="0" i="0" u="none" baseline="0"/>
              <a:t>	прямой родственник или родственник по боковой линии работника</a:t>
            </a:r>
            <a:endParaRPr lang="ru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140633" y="1122218"/>
            <a:ext cx="4497185" cy="5054745"/>
          </a:xfrm>
        </p:spPr>
        <p:txBody>
          <a:bodyPr>
            <a:normAutofit fontScale="55000" lnSpcReduction="20000"/>
          </a:bodyPr>
          <a:lstStyle/>
          <a:p>
            <a:pPr marL="0" indent="0" algn="l" rtl="0">
              <a:buNone/>
            </a:pPr>
            <a:r>
              <a:rPr lang="ru-RU" sz="2400" b="0" i="0" u="none" baseline="0">
                <a:solidFill>
                  <a:srgbClr val="C00000"/>
                </a:solidFill>
              </a:rPr>
              <a:t>Пример налогообложения специальной льготы: </a:t>
            </a:r>
          </a:p>
          <a:p>
            <a:pPr marL="0" indent="0" algn="l" rtl="0">
              <a:buNone/>
            </a:pPr>
            <a:endParaRPr lang="ru" sz="1900" u="sng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ru-RU" b="0" i="0" u="sng" baseline="0">
                <a:solidFill>
                  <a:srgbClr val="C00000"/>
                </a:solidFill>
              </a:rPr>
              <a:t>Подарок работнику или члену правления</a:t>
            </a:r>
          </a:p>
          <a:p>
            <a:pPr marL="0" indent="0" algn="l" rtl="0">
              <a:buNone/>
            </a:pPr>
            <a:endParaRPr lang="ru" sz="2800" u="sng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r>
              <a:rPr lang="ru-RU" sz="2800" b="0" i="0" u="none" baseline="0"/>
              <a:t>Цена подарка с налогом с обророта </a:t>
            </a:r>
            <a:r>
              <a:rPr lang="ru-RU" sz="2800" b="1" i="0" u="none" baseline="0">
                <a:solidFill>
                  <a:srgbClr val="0000FF"/>
                </a:solidFill>
              </a:rPr>
              <a:t>100 €</a:t>
            </a:r>
          </a:p>
          <a:p>
            <a:pPr marL="0" indent="0" algn="l" rtl="0">
              <a:buNone/>
            </a:pPr>
            <a:endParaRPr lang="ru" b="1" dirty="0">
              <a:solidFill>
                <a:srgbClr val="0000FF"/>
              </a:solidFill>
            </a:endParaRPr>
          </a:p>
          <a:p>
            <a:pPr marL="0" indent="0" algn="l" rtl="0">
              <a:buNone/>
            </a:pPr>
            <a:r>
              <a:rPr lang="ru-RU" sz="2800" b="0" i="0" u="none" baseline="0"/>
              <a:t>Подоходный налог  100 € * 20/80 = </a:t>
            </a:r>
            <a:r>
              <a:rPr lang="ru-RU" sz="2800" b="1" i="0" u="none" baseline="0"/>
              <a:t>25 €</a:t>
            </a:r>
          </a:p>
          <a:p>
            <a:pPr marL="0" indent="0" algn="l" rtl="0">
              <a:buNone/>
            </a:pPr>
            <a:r>
              <a:rPr lang="ru-RU" sz="2800" b="0" i="0" u="none" baseline="0"/>
              <a:t>Социальный налог  (100 + 25) * 33% = </a:t>
            </a:r>
            <a:r>
              <a:rPr lang="ru-RU" sz="2800" b="1" i="0" u="none" baseline="0"/>
              <a:t>41.25 €</a:t>
            </a:r>
          </a:p>
          <a:p>
            <a:pPr marL="0" indent="0" algn="l" rtl="0">
              <a:buNone/>
            </a:pPr>
            <a:endParaRPr lang="ru" dirty="0"/>
          </a:p>
          <a:p>
            <a:pPr marL="0" indent="0" algn="l" rtl="0">
              <a:buNone/>
            </a:pPr>
            <a:r>
              <a:rPr lang="ru-RU" sz="2800" b="0" i="0" u="none" baseline="0"/>
              <a:t>Подоходный и социальный налог итого </a:t>
            </a:r>
            <a:r>
              <a:rPr lang="ru-RU" sz="2800" b="1" i="0" u="none" baseline="0">
                <a:solidFill>
                  <a:srgbClr val="0000FF"/>
                </a:solidFill>
              </a:rPr>
              <a:t>66.25 €</a:t>
            </a:r>
          </a:p>
          <a:p>
            <a:endParaRPr lang="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r>
              <a:rPr lang="ru-RU" b="0" i="0" u="none" baseline="0"/>
              <a:t>Закон о подоходном налоге ст.48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3939092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Затраты на развитие здоровья работника, начиная с </a:t>
            </a:r>
            <a:r>
              <a:rPr lang="et-EE" sz="4000" dirty="0" smtClean="0"/>
              <a:t>2018</a:t>
            </a:r>
            <a:endParaRPr lang="et-EE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Особой льготой </a:t>
            </a:r>
            <a:r>
              <a:rPr lang="ru-RU" dirty="0" smtClean="0">
                <a:solidFill>
                  <a:srgbClr val="FF0000"/>
                </a:solidFill>
              </a:rPr>
              <a:t>не облагаются налогом</a:t>
            </a:r>
            <a:r>
              <a:rPr lang="ru-RU" dirty="0" smtClean="0"/>
              <a:t> </a:t>
            </a:r>
            <a:r>
              <a:rPr lang="ru-RU" dirty="0"/>
              <a:t>следующие совершаемые в размере </a:t>
            </a:r>
            <a:r>
              <a:rPr lang="ru-RU" b="1" dirty="0">
                <a:solidFill>
                  <a:srgbClr val="0000FF"/>
                </a:solidFill>
              </a:rPr>
              <a:t>100 евро на одного работника </a:t>
            </a:r>
            <a:r>
              <a:rPr lang="ru-RU" b="1" dirty="0" smtClean="0">
                <a:solidFill>
                  <a:srgbClr val="0000FF"/>
                </a:solidFill>
              </a:rPr>
              <a:t>в </a:t>
            </a:r>
            <a:r>
              <a:rPr lang="ru-RU" b="1" dirty="0">
                <a:solidFill>
                  <a:srgbClr val="0000FF"/>
                </a:solidFill>
              </a:rPr>
              <a:t>квартал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затраты на развитие здоровья</a:t>
            </a:r>
            <a:r>
              <a:rPr lang="ru-RU" dirty="0" smtClean="0"/>
              <a:t> работника, если работодатель предоставил их всем работникам: </a:t>
            </a:r>
          </a:p>
          <a:p>
            <a:pPr marL="0" indent="0">
              <a:buNone/>
            </a:pPr>
            <a:r>
              <a:rPr lang="et-EE" dirty="0" smtClean="0"/>
              <a:t>1</a:t>
            </a:r>
            <a:r>
              <a:rPr lang="et-EE" dirty="0"/>
              <a:t>)</a:t>
            </a:r>
            <a:r>
              <a:rPr lang="ru-RU" dirty="0"/>
              <a:t> плата за участие в общественном народном спортивном мероприятии;</a:t>
            </a:r>
          </a:p>
          <a:p>
            <a:pPr marL="0" indent="0">
              <a:buNone/>
            </a:pPr>
            <a:r>
              <a:rPr lang="et-EE" dirty="0"/>
              <a:t>2) </a:t>
            </a:r>
            <a:r>
              <a:rPr lang="ru-RU" dirty="0"/>
              <a:t>расходы, напрямую связанные с регулярным использование спортивных и прогулочных мест;</a:t>
            </a:r>
          </a:p>
          <a:p>
            <a:pPr marL="0" indent="0">
              <a:buNone/>
            </a:pPr>
            <a:r>
              <a:rPr lang="et-EE" dirty="0"/>
              <a:t>3)</a:t>
            </a:r>
            <a:r>
              <a:rPr lang="ru-RU" dirty="0"/>
              <a:t> расходы, связанные с содержанием спортивных сооружений, имеющихся у работодателя;</a:t>
            </a:r>
          </a:p>
          <a:p>
            <a:pPr marL="0" indent="0">
              <a:buNone/>
            </a:pPr>
            <a:r>
              <a:rPr lang="et-EE" dirty="0"/>
              <a:t>4)</a:t>
            </a:r>
            <a:r>
              <a:rPr lang="ru-RU" dirty="0"/>
              <a:t> расходы на услуги реабилитационного врача, физиотерапевта, специалиста физической реабилитации, клинического логопеда или клинического психолога, чьи данные занесены в государственный регистр работников здравоохранения или имеющих соответствующее свидетельство о квалификации;</a:t>
            </a:r>
          </a:p>
          <a:p>
            <a:pPr marL="0" indent="0">
              <a:buNone/>
            </a:pPr>
            <a:r>
              <a:rPr lang="et-EE" dirty="0"/>
              <a:t>5) </a:t>
            </a:r>
            <a:r>
              <a:rPr lang="ru-RU" dirty="0"/>
              <a:t>страховой взнос по договору медицинского страхования</a:t>
            </a:r>
          </a:p>
          <a:p>
            <a:pPr marL="0" indent="0">
              <a:buNone/>
            </a:pPr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Закон о подоходном налоге</a:t>
            </a:r>
            <a:r>
              <a:rPr lang="et-EE" dirty="0" smtClean="0"/>
              <a:t> §48 </a:t>
            </a:r>
            <a:r>
              <a:rPr lang="ru-RU" dirty="0" smtClean="0"/>
              <a:t>абзац </a:t>
            </a:r>
            <a:r>
              <a:rPr lang="et-EE" dirty="0" smtClean="0"/>
              <a:t>5</a:t>
            </a:r>
            <a:r>
              <a:rPr lang="et-EE" baseline="30000" dirty="0" smtClean="0"/>
              <a:t>5</a:t>
            </a:r>
            <a:endParaRPr lang="et-EE" baseline="30000" dirty="0"/>
          </a:p>
        </p:txBody>
      </p:sp>
    </p:spTree>
    <p:extLst>
      <p:ext uri="{BB962C8B-B14F-4D97-AF65-F5344CB8AC3E}">
        <p14:creationId xmlns:p14="http://schemas.microsoft.com/office/powerpoint/2010/main" val="27083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Лица, обязанные вести бухгалтерский учет, обязаны: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</a:t>
            </a:r>
            <a:r>
              <a:rPr lang="ru-RU" b="0" i="0" u="none" baseline="0">
                <a:solidFill>
                  <a:srgbClr val="FF0000"/>
                </a:solidFill>
              </a:rPr>
              <a:t>организовать бухгалтерский учет</a:t>
            </a:r>
            <a:r>
              <a:rPr lang="ru-RU" b="0" i="0" u="none" baseline="0"/>
              <a:t> таким образом, чтобы было обеспечено получение актуальной, существенной, объективной и сопоставимой информации о финансовом положении, финансовых результатах и денежных потоках лица, обязанного вести бухгалтерский учет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</a:t>
            </a:r>
            <a:r>
              <a:rPr lang="ru-RU" b="0" i="0" u="none" baseline="0">
                <a:solidFill>
                  <a:srgbClr val="FF0000"/>
                </a:solidFill>
              </a:rPr>
              <a:t>документально фиксировать</a:t>
            </a:r>
            <a:r>
              <a:rPr lang="ru-RU" b="0" i="0" u="none" baseline="0"/>
              <a:t> все свои хозяйственные операции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заносить на основании первичных документов или составленных на их основе сводных документов </a:t>
            </a:r>
            <a:r>
              <a:rPr lang="ru-RU" b="0" i="0" u="none" baseline="0">
                <a:solidFill>
                  <a:srgbClr val="FF0000"/>
                </a:solidFill>
              </a:rPr>
              <a:t>в бухгалтерские реестры</a:t>
            </a:r>
            <a:r>
              <a:rPr lang="ru-RU" b="0" i="0" u="none" baseline="0"/>
              <a:t> записи обо всех своих хозяйственных операциях</a:t>
            </a:r>
            <a:endParaRPr lang="ru" dirty="0"/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составлять и представлять </a:t>
            </a:r>
            <a:r>
              <a:rPr lang="ru-RU" b="0" i="0" u="none" baseline="0">
                <a:solidFill>
                  <a:srgbClr val="FF0000"/>
                </a:solidFill>
              </a:rPr>
              <a:t>отчет за хозяйственный год </a:t>
            </a:r>
            <a:r>
              <a:rPr lang="ru-RU" b="0" i="0" u="none" baseline="0"/>
              <a:t>и другие финансовые отчеты в порядке, установленном настоящим законом и прочими правовыми актами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ru-RU" b="0" i="0" u="none" baseline="0"/>
              <a:t> </a:t>
            </a:r>
            <a:r>
              <a:rPr lang="ru-RU" b="0" i="0" u="none" baseline="0">
                <a:solidFill>
                  <a:srgbClr val="FF0000"/>
                </a:solidFill>
              </a:rPr>
              <a:t>хранить</a:t>
            </a:r>
            <a:r>
              <a:rPr lang="ru-RU" b="0" i="0" u="none" baseline="0"/>
              <a:t> бухгалтерские </a:t>
            </a:r>
            <a:r>
              <a:rPr lang="ru-RU" b="0" i="0" u="none" baseline="0">
                <a:solidFill>
                  <a:srgbClr val="FF0000"/>
                </a:solidFill>
              </a:rPr>
              <a:t>документы</a:t>
            </a: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ст.4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5384673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sz="3600" b="1" i="0" u="none" baseline="0"/>
              <a:t>Не облагаемые налогом подарки, пожертвования и расходы по приему</a:t>
            </a:r>
            <a:endParaRPr lang="ru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300031"/>
              </p:ext>
            </p:extLst>
          </p:nvPr>
        </p:nvGraphicFramePr>
        <p:xfrm>
          <a:off x="838200" y="1690688"/>
          <a:ext cx="10515599" cy="44377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3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5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54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9757">
                <a:tc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 </a:t>
                      </a:r>
                      <a:r>
                        <a:rPr lang="ru-RU" sz="2400" b="0" i="0" u="none" baseline="0"/>
                        <a:t>Не облагаемый налогом</a:t>
                      </a:r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4675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Подарки и пожертвования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 dirty="0">
                          <a:solidFill>
                            <a:srgbClr val="FF0000"/>
                          </a:solidFill>
                        </a:rPr>
                        <a:t>Рекламный подарок</a:t>
                      </a:r>
                      <a:r>
                        <a:rPr lang="ru-RU" b="0" i="0" u="none" baseline="0" dirty="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ru-RU" b="0" i="0" u="none" baseline="0" dirty="0" smtClean="0"/>
                        <a:t> </a:t>
                      </a:r>
                      <a:r>
                        <a:rPr lang="ru-RU" sz="1800" b="0" i="0" u="none" kern="1200" baseline="0" dirty="0">
                          <a:effectLst/>
                        </a:rPr>
                        <a:t>стоимость которого без налога с оборота составляет </a:t>
                      </a:r>
                      <a:r>
                        <a:rPr lang="ru-RU" sz="1800" b="0" i="0" u="none" kern="1200" baseline="0" dirty="0">
                          <a:solidFill>
                            <a:srgbClr val="FF0000"/>
                          </a:solidFill>
                          <a:effectLst/>
                        </a:rPr>
                        <a:t>до 10 евро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400" b="0" i="0" u="none" kern="1200" baseline="0">
                          <a:effectLst/>
                        </a:rPr>
                        <a:t>Принцип рекламы проистекает </a:t>
                      </a:r>
                      <a:r>
                        <a:rPr lang="ru-RU" sz="1400" b="0" i="0" u="none" strike="noStrike" kern="1200" baseline="0">
                          <a:effectLst/>
                        </a:rPr>
                        <a:t>из Закона о рекламе</a:t>
                      </a:r>
                      <a:r>
                        <a:rPr lang="ru-RU" sz="1400" b="0" i="0" u="none" kern="1200" baseline="0">
                          <a:effectLst/>
                        </a:rPr>
                        <a:t>, в соответствии с которым </a:t>
                      </a:r>
                      <a:r>
                        <a:rPr lang="ru-RU" sz="1400" b="1" i="0" u="none" kern="1200" baseline="0">
                          <a:effectLst/>
                        </a:rPr>
                        <a:t>содержание, оформление и способ презентации рекламы</a:t>
                      </a:r>
                      <a:r>
                        <a:rPr lang="ru-RU" sz="1400" b="0" i="0" u="none" kern="1200" baseline="0">
                          <a:effectLst/>
                        </a:rPr>
                        <a:t> должны быть такими, чтобы при обычном внимании обеспечивать понимание того, что </a:t>
                      </a:r>
                      <a:r>
                        <a:rPr lang="ru-RU" sz="1400" b="1" i="0" u="none" kern="1200" baseline="0">
                          <a:effectLst/>
                        </a:rPr>
                        <a:t>дело касается рекламы</a:t>
                      </a:r>
                      <a:endParaRPr lang="ru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5883"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Расходы по приему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800" b="0" i="0" u="none" kern="1200" baseline="0">
                          <a:effectLst/>
                        </a:rPr>
                        <a:t>Не облагаются подоходным налогом выплаты </a:t>
                      </a:r>
                      <a:r>
                        <a:rPr lang="ru-RU" sz="1800" b="0" i="0" u="none" kern="1200" baseline="0">
                          <a:solidFill>
                            <a:srgbClr val="FF0000"/>
                          </a:solidFill>
                          <a:effectLst/>
                        </a:rPr>
                        <a:t>размером </a:t>
                      </a:r>
                      <a:r>
                        <a:rPr lang="ru-RU" sz="1800" b="0" i="0" u="none" kern="1200" baseline="0">
                          <a:effectLst/>
                        </a:rPr>
                        <a:t>до 32 евро</a:t>
                      </a:r>
                      <a:r>
                        <a:rPr lang="ru-RU" sz="1800" b="0" i="0" u="none" kern="1200" baseline="0">
                          <a:solidFill>
                            <a:srgbClr val="FF0000"/>
                          </a:solidFill>
                          <a:effectLst/>
                        </a:rPr>
                        <a:t>в течение календарного месяца</a:t>
                      </a:r>
                      <a:endParaRPr lang="ru" sz="1800" kern="1200" dirty="0">
                        <a:effectLst/>
                      </a:endParaRPr>
                    </a:p>
                    <a:p>
                      <a:endParaRPr lang="ru" sz="1100" kern="1200" dirty="0">
                        <a:effectLst/>
                      </a:endParaRPr>
                    </a:p>
                    <a:p>
                      <a:pPr algn="l" rtl="0"/>
                      <a:r>
                        <a:rPr lang="ru-RU" sz="1800" b="0" i="0" u="none" kern="1200" baseline="0">
                          <a:effectLst/>
                        </a:rPr>
                        <a:t>Также можно производить выплаты на общую сумму до </a:t>
                      </a:r>
                      <a:r>
                        <a:rPr lang="ru-RU" sz="1800" b="1" i="0" u="none" kern="1200" baseline="0">
                          <a:solidFill>
                            <a:srgbClr val="FF0000"/>
                          </a:solidFill>
                          <a:effectLst/>
                        </a:rPr>
                        <a:t>2% </a:t>
                      </a:r>
                      <a:r>
                        <a:rPr lang="ru-RU" sz="1800" b="0" i="0" u="none" kern="1200" baseline="0">
                          <a:effectLst/>
                        </a:rPr>
                        <a:t> от суммы выплат, сделанных в тот же календарный месяц и обложенных персонифицированным социальным налогом</a:t>
                      </a:r>
                      <a:endParaRPr lang="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sz="1400" b="0" i="0" u="sng" kern="1200" baseline="0" dirty="0">
                          <a:effectLst/>
                        </a:rPr>
                        <a:t>Расходы по приему</a:t>
                      </a:r>
                      <a:r>
                        <a:rPr lang="ru-RU" sz="1400" b="0" i="0" u="none" kern="1200" baseline="0" dirty="0">
                          <a:effectLst/>
                        </a:rPr>
                        <a:t> в значении ЗПН - это расходы, произведенные при приеме </a:t>
                      </a:r>
                      <a:r>
                        <a:rPr lang="ru-RU" sz="1400" b="1" i="0" u="none" kern="1200" baseline="0" dirty="0">
                          <a:effectLst/>
                        </a:rPr>
                        <a:t>гостей</a:t>
                      </a:r>
                      <a:r>
                        <a:rPr lang="ru-RU" sz="1400" b="0" i="0" u="none" kern="1200" baseline="0" dirty="0">
                          <a:effectLst/>
                        </a:rPr>
                        <a:t> или </a:t>
                      </a:r>
                      <a:r>
                        <a:rPr lang="ru-RU" sz="1400" b="1" i="0" u="none" kern="1200" baseline="0" dirty="0">
                          <a:effectLst/>
                        </a:rPr>
                        <a:t>партнеров</a:t>
                      </a:r>
                      <a:r>
                        <a:rPr lang="ru-RU" sz="1400" b="0" i="0" u="none" kern="1200" baseline="0" dirty="0">
                          <a:effectLst/>
                        </a:rPr>
                        <a:t> 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kern="1200" baseline="0" dirty="0">
                          <a:effectLst/>
                        </a:rPr>
                        <a:t>на питание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kern="1200" baseline="0" dirty="0">
                          <a:effectLst/>
                        </a:rPr>
                        <a:t>на размещение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kern="1200" baseline="0" dirty="0">
                          <a:effectLst/>
                        </a:rPr>
                        <a:t>на транспорт или </a:t>
                      </a:r>
                    </a:p>
                    <a:p>
                      <a:pPr marL="285750" indent="-285750" algn="l" rtl="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kern="1200" baseline="0" dirty="0">
                          <a:effectLst/>
                        </a:rPr>
                        <a:t>на развлечения </a:t>
                      </a:r>
                    </a:p>
                    <a:p>
                      <a:endParaRPr lang="ru" sz="1400" kern="1200" dirty="0">
                        <a:effectLst/>
                      </a:endParaRPr>
                    </a:p>
                    <a:p>
                      <a:pPr algn="l" rtl="0"/>
                      <a:r>
                        <a:rPr lang="ru-RU" sz="1400" b="0" i="0" u="none" kern="1200" baseline="0" dirty="0">
                          <a:effectLst/>
                        </a:rPr>
                        <a:t>Расходы по приему называют также представительскими расходами</a:t>
                      </a:r>
                      <a:endParaRPr lang="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Закон о подоходном налоге ст.49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9794047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Специальная льгота и легковой автомобиль</a:t>
            </a: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573161"/>
          <a:ext cx="10515600" cy="473615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5989"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ЛЕГКОВОЙ АВТОМОБИЛЬ ПРЕДПРИЯТИЯ</a:t>
                      </a:r>
                      <a:endParaRPr lang="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b="0" i="0" u="none" baseline="0"/>
                        <a:t>ЛИЧНЫЙ ЛЕГКОВОЙ АВТОМОБИЛЬ</a:t>
                      </a:r>
                      <a:endParaRPr lang="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170">
                <a:tc>
                  <a:txBody>
                    <a:bodyPr/>
                    <a:lstStyle/>
                    <a:p>
                      <a:pPr algn="l" rtl="0">
                        <a:buFont typeface="Wingdings" pitchFamily="2" charset="2"/>
                        <a:buNone/>
                      </a:pPr>
                      <a:r>
                        <a:rPr lang="ru-RU" b="0" i="0" u="none" baseline="0"/>
                        <a:t>Путевой дневник не ведется</a:t>
                      </a:r>
                    </a:p>
                    <a:p>
                      <a:pPr lvl="1" algn="l" rtl="0"/>
                      <a:r>
                        <a:rPr lang="ru-RU" b="0" i="0" u="none" baseline="0"/>
                        <a:t>Стоимость специальной льготы - 256 евро в месяц на легковой автомобиль</a:t>
                      </a:r>
                    </a:p>
                    <a:p>
                      <a:endParaRPr lang="ru" noProof="1"/>
                    </a:p>
                    <a:p>
                      <a:pPr algn="l" rtl="0"/>
                      <a:r>
                        <a:rPr lang="ru-RU" b="0" i="0" u="none" baseline="0"/>
                        <a:t>Путевой дневник ведется</a:t>
                      </a:r>
                    </a:p>
                    <a:p>
                      <a:pPr lvl="1" algn="l" rtl="0"/>
                      <a:r>
                        <a:rPr lang="ru-RU" b="0" i="0" u="none" baseline="0"/>
                        <a:t>Стоимость специальной льготы - не связанные с предпринимательством поездки: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0,20 EUR/км - возраст легкового автомобиля более 5 лет </a:t>
                      </a:r>
                    </a:p>
                    <a:p>
                      <a:pPr lvl="2" algn="l" rtl="0">
                        <a:buNone/>
                      </a:pPr>
                      <a:r>
                        <a:rPr lang="ru-RU" b="0" i="0" u="none" baseline="0"/>
                        <a:t>и рабочий объем цилиндров ≤ 2000 см³</a:t>
                      </a:r>
                    </a:p>
                    <a:p>
                      <a:pPr lvl="2" algn="l" rtl="0"/>
                      <a:r>
                        <a:rPr lang="ru-RU" b="0" i="0" u="none" baseline="0"/>
                        <a:t>0,30 EUR/км - в других случаях</a:t>
                      </a:r>
                    </a:p>
                    <a:p>
                      <a:pPr algn="l" rtl="0"/>
                      <a:r>
                        <a:rPr lang="ru-RU" b="0" i="0" u="none" baseline="0"/>
                        <a:t>Категории легкового автомобиля M1 и M1G</a:t>
                      </a:r>
                    </a:p>
                    <a:p>
                      <a:endParaRPr lang="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ru-RU" b="0" i="0" u="none" baseline="0"/>
                        <a:t>Путевой дневник ведется</a:t>
                      </a:r>
                    </a:p>
                    <a:p>
                      <a:pPr lvl="1" algn="l" rtl="0"/>
                      <a:endParaRPr lang="ru" noProof="1"/>
                    </a:p>
                    <a:p>
                      <a:pPr lvl="1" algn="l" rtl="0"/>
                      <a:r>
                        <a:rPr lang="ru-RU" b="0" i="0" u="none" baseline="0"/>
                        <a:t>Не подлежит обложению налогом до 0,3 EUR/км</a:t>
                      </a:r>
                    </a:p>
                    <a:p>
                      <a:pPr lvl="1" algn="l" rtl="0"/>
                      <a:endParaRPr lang="ru" noProof="1"/>
                    </a:p>
                    <a:p>
                      <a:pPr lvl="1" algn="l" rtl="0"/>
                      <a:r>
                        <a:rPr lang="ru-RU" b="0" i="0" u="none" baseline="0"/>
                        <a:t>Предельный размер не облагаемой налогом суммы составляет 335 евро в месяц</a:t>
                      </a:r>
                    </a:p>
                    <a:p>
                      <a:endParaRPr lang="ru" noProof="1"/>
                    </a:p>
                    <a:p>
                      <a:pPr algn="l" rtl="0"/>
                      <a:r>
                        <a:rPr lang="ru-RU" b="0" i="0" u="none" baseline="0"/>
                        <a:t>Легковой автомобиль не должен быть в собственности пользователя, нужно доказать право пользования им</a:t>
                      </a:r>
                    </a:p>
                    <a:p>
                      <a:pPr marL="457200" lvl="1" indent="0" algn="l" rtl="0">
                        <a:buFont typeface="Arial" panose="020B0604020202020204" pitchFamily="34" charset="0"/>
                        <a:buNone/>
                      </a:pPr>
                      <a:endParaRPr lang="ru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6862524" y="5365673"/>
            <a:ext cx="3456384" cy="720080"/>
          </a:xfrm>
          <a:prstGeom prst="round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/>
              <a:t>постановление ПР № </a:t>
            </a:r>
            <a:r>
              <a:rPr lang="ru-RU" b="1" i="0" u="none" baseline="0"/>
              <a:t>164</a:t>
            </a:r>
          </a:p>
          <a:p>
            <a:pPr algn="ctr" rtl="0"/>
            <a:r>
              <a:rPr lang="ru-RU" sz="1400" b="0" i="0" u="none" baseline="0"/>
              <a:t>Принято 14.07.2006 г.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663612" y="5365673"/>
            <a:ext cx="3672408" cy="720080"/>
          </a:xfrm>
          <a:prstGeom prst="roundRect">
            <a:avLst/>
          </a:prstGeom>
          <a:ln w="254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1400" b="0" i="0" u="none" baseline="0"/>
              <a:t>постановление МФ «Порядок определения стоимости специальной льготы»</a:t>
            </a:r>
          </a:p>
          <a:p>
            <a:pPr algn="ctr" rtl="0"/>
            <a:r>
              <a:rPr lang="ru-RU" sz="1400" b="0" i="0" u="none" baseline="0"/>
              <a:t>Принято 13.01.2011 г. № 2 </a:t>
            </a:r>
          </a:p>
        </p:txBody>
      </p:sp>
    </p:spTree>
    <p:extLst>
      <p:ext uri="{BB962C8B-B14F-4D97-AF65-F5344CB8AC3E}">
        <p14:creationId xmlns:p14="http://schemas.microsoft.com/office/powerpoint/2010/main" val="5606743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Налог с оборота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ru-RU" b="0" i="0" u="none" baseline="0"/>
              <a:t>Общий потребительский налог, который применяется ко всем видам икоммерческой деятельности:</a:t>
            </a:r>
          </a:p>
          <a:p>
            <a:pPr lvl="1" algn="l" rtl="0"/>
            <a:r>
              <a:rPr lang="ru-RU" b="0" i="0" u="none" baseline="0"/>
              <a:t>производство товаров</a:t>
            </a:r>
          </a:p>
          <a:p>
            <a:pPr lvl="1" algn="l" rtl="0"/>
            <a:r>
              <a:rPr lang="ru-RU" b="0" i="0" u="none" baseline="0"/>
              <a:t>сбыт</a:t>
            </a:r>
          </a:p>
          <a:p>
            <a:pPr lvl="1" algn="l" rtl="0"/>
            <a:r>
              <a:rPr lang="ru-RU" b="0" i="0" u="none" baseline="0"/>
              <a:t>оказание/потребление услуг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Налогом с оборота облагаются продаваемые в ходе предпринимательской деятельности товары и услуги, импорт товаров из государств, не являющихся членами Европейского Союза, и приобретение товаров в странах Европейского Союза. </a:t>
            </a:r>
            <a:r>
              <a:rPr lang="ru-RU" b="1" i="0" u="none" baseline="0">
                <a:solidFill>
                  <a:srgbClr val="0000FF"/>
                </a:solidFill>
              </a:rPr>
              <a:t>Налог с оборота является налогом на добавленную стоимость, и его платит конечный потребитель.</a:t>
            </a:r>
            <a:r>
              <a:rPr lang="ru-RU"/>
              <a:t/>
            </a:r>
            <a:br>
              <a:rPr lang="ru-RU"/>
            </a:br>
            <a:endParaRPr lang="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8455641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1" i="0" u="none" baseline="0"/>
              <a:t>Налог с оборота как налог на добавленную стоимость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0" i="0" u="none" baseline="0"/>
              <a:t>Юридические лица </a:t>
            </a:r>
            <a:r>
              <a:rPr lang="ru-RU" b="1" i="0" u="none" baseline="0"/>
              <a:t>уплачивают налог с оборота</a:t>
            </a:r>
            <a:r>
              <a:rPr lang="ru-RU" b="0" i="0" u="none" baseline="0"/>
              <a:t>, если налог с оборота, добавленный к сумме проданных товаров, больше, чем налог с оборота на приобретенные товары</a:t>
            </a:r>
          </a:p>
          <a:p>
            <a:pPr algn="l" rtl="0"/>
            <a:r>
              <a:rPr lang="ru-RU" b="0" i="0" u="none" baseline="0"/>
              <a:t>У юридических лиц возникает </a:t>
            </a:r>
            <a:r>
              <a:rPr lang="ru-RU" b="1" i="0" u="none" baseline="0"/>
              <a:t>право на запрос о возврате налога с оборота</a:t>
            </a:r>
            <a:r>
              <a:rPr lang="ru-RU" b="0" i="0" u="none" baseline="0"/>
              <a:t>, если налог с оборота на приобретенные товары больше, чем налог с оборота проданных товаров.</a:t>
            </a:r>
          </a:p>
          <a:p>
            <a:pPr algn="l" rtl="0"/>
            <a:r>
              <a:rPr lang="ru-RU" b="0" i="0" u="none" baseline="0"/>
              <a:t>Частные лица – конечные потребители – уплачивают налог с оборота со всех покупок.</a:t>
            </a:r>
          </a:p>
          <a:p>
            <a:pPr algn="l" rtl="0"/>
            <a:r>
              <a:rPr lang="ru-RU" b="0" i="0" u="none" baseline="0"/>
              <a:t>Периодом налогообложения является </a:t>
            </a:r>
            <a:r>
              <a:rPr lang="ru-RU" b="1" i="0" u="none" baseline="0"/>
              <a:t>календарный месяц</a:t>
            </a:r>
            <a:endParaRPr lang="ru" b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13610920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Пример уплаты налога с оборота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0" i="0" u="none" baseline="0"/>
              <a:t>Общая сумма налога с оборота, добавленная к проданным в ЭР товарам и услугам, составляет 5 000 евро.</a:t>
            </a:r>
          </a:p>
          <a:p>
            <a:pPr algn="l" rtl="0"/>
            <a:r>
              <a:rPr lang="ru-RU" b="0" i="0" u="none" baseline="0"/>
              <a:t>Общая сумма налога с оборота, уплаченная за купленные в ЭР товары и услуги, составляет 4 500 евро.</a:t>
            </a:r>
          </a:p>
          <a:p>
            <a:pPr algn="ctr" rtl="0">
              <a:buNone/>
            </a:pPr>
            <a:r>
              <a:rPr lang="ru-RU" b="1" i="0" u="none" baseline="0"/>
              <a:t>Из суммы налога с оборота на проданные товары и услуги нужно вычесть налог с оборота на приобретенные товары и услуги</a:t>
            </a:r>
          </a:p>
          <a:p>
            <a:pPr algn="l" rtl="0"/>
            <a:r>
              <a:rPr lang="ru-RU" b="0" i="0" u="none" baseline="0"/>
              <a:t>Надлежит уплатить государству 5 000 – 4 500 = </a:t>
            </a:r>
            <a:r>
              <a:rPr lang="ru-RU" b="1" i="0" u="none" baseline="0"/>
              <a:t>500 </a:t>
            </a:r>
            <a:r>
              <a:rPr lang="ru-RU" b="0" i="0" u="none" baseline="0"/>
              <a:t>евро.</a:t>
            </a:r>
          </a:p>
          <a:p>
            <a:endParaRPr lang="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endParaRPr lang="ru" dirty="0"/>
          </a:p>
        </p:txBody>
      </p:sp>
      <p:sp>
        <p:nvSpPr>
          <p:cNvPr id="3" name="Rounded Rectangle 2"/>
          <p:cNvSpPr/>
          <p:nvPr/>
        </p:nvSpPr>
        <p:spPr>
          <a:xfrm>
            <a:off x="2398295" y="5349472"/>
            <a:ext cx="8823158" cy="677702"/>
          </a:xfrm>
          <a:prstGeom prst="roundRect">
            <a:avLst/>
          </a:prstGeo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sz="1600" b="1" i="0" u="none" baseline="0"/>
              <a:t>NB!</a:t>
            </a:r>
            <a:r>
              <a:rPr lang="ru-RU" sz="1600" b="0" i="0" u="none" baseline="0"/>
              <a:t> Проверить обязанность по нсо поставщика: </a:t>
            </a:r>
            <a:r>
              <a:rPr lang="ru-RU" sz="1600" b="0" i="0" u="none" baseline="0">
                <a:hlinkClick r:id="rId2"/>
              </a:rPr>
              <a:t>https://apps.emta.ee/e-service/doc/a0003.xsql</a:t>
            </a:r>
            <a:r>
              <a:rPr lang="ru-RU" sz="1600" b="0" i="0" u="none" baseline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101245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Пример запроса возврата налога с оборота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ru-RU" b="0" i="0" u="none" baseline="0"/>
              <a:t>Общая сумма налога с оборота, добавленная к проданным в ЭР товарам и услугам, составляет 3 000 евро.</a:t>
            </a:r>
          </a:p>
          <a:p>
            <a:pPr algn="l" rtl="0"/>
            <a:r>
              <a:rPr lang="ru-RU" b="0" i="0" u="none" baseline="0"/>
              <a:t>Общая сумма налога с оборота, уплаченная за купленные в ЭР товары и услуги, составляет 5 000 евро.</a:t>
            </a:r>
          </a:p>
          <a:p>
            <a:pPr algn="ctr" rtl="0">
              <a:buNone/>
            </a:pPr>
            <a:r>
              <a:rPr lang="ru-RU" b="1" i="0" u="none" baseline="0"/>
              <a:t>Из суммы налога с оборота на проданные товары и услуги нужно вычесть налог с оборота на приобретенные товары и услуги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Надлежит уплатить государству 3 000 – 5 000 = </a:t>
            </a:r>
            <a:r>
              <a:rPr lang="ru-RU" b="1" i="0" u="none" baseline="0"/>
              <a:t>-</a:t>
            </a:r>
            <a:r>
              <a:rPr lang="ru-RU" b="0" i="0" u="none" baseline="0"/>
              <a:t> </a:t>
            </a:r>
            <a:r>
              <a:rPr lang="ru-RU" b="1" i="0" u="none" baseline="0"/>
              <a:t>2</a:t>
            </a:r>
            <a:r>
              <a:rPr lang="ru-RU" b="0" i="0" u="none" baseline="0"/>
              <a:t> </a:t>
            </a:r>
            <a:r>
              <a:rPr lang="ru-RU" b="1" i="0" u="none" baseline="0"/>
              <a:t>000 евро</a:t>
            </a:r>
            <a:r>
              <a:rPr lang="ru-RU" b="0" i="0" u="none" baseline="0"/>
              <a:t>, т.е. можно просить обратно у государства 2 000 евро налога с оборота (или оставить эту сумму на счете предоплаты)</a:t>
            </a:r>
          </a:p>
          <a:p>
            <a:endParaRPr lang="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7916019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1" i="0" u="none" baseline="0"/>
              <a:t>Обязанность регистрации в качестве налогообязанного на налогу с оборота лица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0" i="0" u="none" baseline="0"/>
              <a:t>Оборот с начала календарного года превышает </a:t>
            </a:r>
          </a:p>
          <a:p>
            <a:pPr algn="l" rtl="0">
              <a:buNone/>
            </a:pPr>
            <a:r>
              <a:rPr lang="ru-RU" b="0" i="0" u="none" baseline="0"/>
              <a:t>	16 000 евро.</a:t>
            </a:r>
          </a:p>
          <a:p>
            <a:pPr algn="l" rtl="0"/>
            <a:r>
              <a:rPr lang="ru-RU" b="0" i="0" u="none" baseline="0"/>
              <a:t>Обязанность регистрации в качестве налогообязанного со дня возникновения оборота в 16 000 евро.</a:t>
            </a:r>
          </a:p>
          <a:p>
            <a:pPr algn="l" rtl="0"/>
            <a:r>
              <a:rPr lang="ru-RU" b="0" i="0" u="none" baseline="0"/>
              <a:t>Если Вы выставляете счета после возникновения указанного оборота, то впоследствии необходимо уплатить государству неуплаченный налог с оборота + проценты (поскольку возникла т.с. налоговая задолженность по налогу с оборота).</a:t>
            </a:r>
            <a:endParaRPr lang="ru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39022046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1" i="0" u="none" baseline="0"/>
              <a:t>Возможности регистрации в качестве налогообязанного на налогу с оборота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ru-RU" sz="3200" b="0" i="0" u="none" baseline="0"/>
              <a:t>Обязанность возникла:</a:t>
            </a:r>
          </a:p>
          <a:p>
            <a:pPr lvl="1" algn="l" rtl="0"/>
            <a:r>
              <a:rPr lang="ru-RU" sz="2800" b="0" i="1" u="sng" baseline="0"/>
              <a:t>В течение трех рабочих дней</a:t>
            </a:r>
            <a:r>
              <a:rPr lang="ru-RU" sz="2800" b="0" i="0" u="none" baseline="0"/>
              <a:t> после возникновения обязанности регистрации - лицо обязано представить налоговому управляющему заявление о регистрации в качестве налогообязанного.</a:t>
            </a:r>
          </a:p>
          <a:p>
            <a:pPr lvl="1" algn="l" rtl="0"/>
            <a:endParaRPr lang="ru" sz="2800" dirty="0"/>
          </a:p>
          <a:p>
            <a:pPr lvl="1" algn="l" rtl="0"/>
            <a:r>
              <a:rPr lang="ru-RU" sz="2800" b="0" i="0" u="none" baseline="0"/>
              <a:t>Налоговый управляющий регистрирует лицо в качестве налогообязанного, занося его данные </a:t>
            </a:r>
            <a:r>
              <a:rPr lang="ru-RU" sz="2800" b="0" i="1" u="sng" baseline="0"/>
              <a:t>в течение трех рабочих дней</a:t>
            </a:r>
            <a:r>
              <a:rPr lang="ru-RU" sz="2800" b="0" i="0" u="none" baseline="0"/>
              <a:t>, начиная со дня получения заявления, по состоянию на число возникновения обязанности регистрации.</a:t>
            </a:r>
            <a:endParaRPr lang="ru" sz="28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21778241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77"/>
            <a:ext cx="10515600" cy="1325563"/>
          </a:xfrm>
        </p:spPr>
        <p:txBody>
          <a:bodyPr>
            <a:normAutofit/>
          </a:bodyPr>
          <a:lstStyle/>
          <a:p>
            <a:pPr algn="l" rtl="0"/>
            <a:r>
              <a:rPr lang="ru-RU" b="1" i="0" u="none" baseline="0" dirty="0"/>
              <a:t>Возможности регистрации в качестве </a:t>
            </a:r>
            <a:r>
              <a:rPr lang="ru-RU" b="1" i="0" u="none" baseline="0" dirty="0" err="1"/>
              <a:t>налогообязанного</a:t>
            </a:r>
            <a:r>
              <a:rPr lang="ru-RU" b="1" i="0" u="none" baseline="0" dirty="0"/>
              <a:t> на налогу с оборота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199" y="1809296"/>
            <a:ext cx="10902043" cy="4351338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ru-RU" sz="3600" b="0" i="0" u="none" baseline="0" dirty="0"/>
              <a:t>Обязанность еще не возникла:</a:t>
            </a:r>
          </a:p>
          <a:p>
            <a:pPr lvl="1" algn="l" rtl="0"/>
            <a:r>
              <a:rPr lang="ru-RU" sz="3200" b="0" i="0" u="none" baseline="0" dirty="0"/>
              <a:t>На основании поданного заявления налоговый управляющий регистрирует лицо в качестве </a:t>
            </a:r>
            <a:r>
              <a:rPr lang="ru-RU" sz="3200" b="0" i="0" u="none" baseline="0" dirty="0" err="1"/>
              <a:t>налогообязанного</a:t>
            </a:r>
            <a:r>
              <a:rPr lang="ru-RU" sz="3200" b="0" i="0" u="none" baseline="0" dirty="0"/>
              <a:t> в течение трех рабочих дней после получения соответствующего заявления по состоянию на число получения заявления или более позднее число по желанию заявителя.</a:t>
            </a:r>
          </a:p>
          <a:p>
            <a:pPr lvl="1" algn="l" rtl="0"/>
            <a:r>
              <a:rPr lang="ru-RU" sz="3200" b="0" i="0" u="none" baseline="0" dirty="0"/>
              <a:t>Налоговый управляющий сообщает о решении относительно регистрации не позднее следующего за днем принятия решения рабочего дня.</a:t>
            </a:r>
          </a:p>
          <a:p>
            <a:pPr lvl="1" algn="l" rtl="0"/>
            <a:r>
              <a:rPr lang="ru-RU" sz="3200" b="1" i="0" u="none" baseline="0" dirty="0"/>
              <a:t>Обязанность доказательства!!!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38473780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1" i="0" u="none" baseline="0"/>
              <a:t>Права и обязанности налогообязанного по налогу с оборота</a:t>
            </a:r>
            <a:endParaRPr lang="r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sz="3200" b="0" i="0" u="none" baseline="0"/>
              <a:t>добавлять к облагаемой налогом стоимости отчуждаемого товара или оказываемой услуги налог с оборота </a:t>
            </a:r>
            <a:endParaRPr lang="ru" sz="3200" dirty="0"/>
          </a:p>
          <a:p>
            <a:pPr algn="l" rtl="0"/>
            <a:r>
              <a:rPr lang="ru-RU" sz="3200" b="0" i="0" u="none" baseline="0"/>
              <a:t>вычислять подлежащую уплате сумму налога с оборота</a:t>
            </a:r>
          </a:p>
          <a:p>
            <a:pPr algn="l" rtl="0"/>
            <a:r>
              <a:rPr lang="ru-RU" sz="3200" b="0" i="0" u="none" baseline="0"/>
              <a:t>платить налог с оборота</a:t>
            </a:r>
          </a:p>
          <a:p>
            <a:pPr algn="l" rtl="0"/>
            <a:r>
              <a:rPr lang="ru-RU" sz="3200" b="0" i="0" u="none" baseline="0"/>
              <a:t>сохранять документы и вести учет (счета в логической последовательности, обязанность хранения - 7 лет)</a:t>
            </a:r>
          </a:p>
          <a:p>
            <a:pPr algn="l" rtl="0"/>
            <a:r>
              <a:rPr lang="ru-RU" sz="3200" b="0" i="0" u="none" baseline="0"/>
              <a:t>выставлять соответствующие требованиям счета</a:t>
            </a:r>
            <a:endParaRPr lang="ru" sz="32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pPr rtl="0"/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2131943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ru-RU" b="1" i="0" u="none" baseline="0"/>
              <a:t>Учет по принципу возникновения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ru-RU" b="0" i="0" u="none" baseline="0"/>
              <a:t>Юридические лица обязаны вести бухгалтерский учет по принципу возникновения.</a:t>
            </a:r>
          </a:p>
          <a:p>
            <a:pPr algn="l" rtl="0">
              <a:buNone/>
            </a:pPr>
            <a:r>
              <a:rPr lang="ru-RU" b="1" i="0" u="none" baseline="0">
                <a:solidFill>
                  <a:srgbClr val="FF0000"/>
                </a:solidFill>
              </a:rPr>
              <a:t>Учет по принципу возникновения </a:t>
            </a:r>
            <a:r>
              <a:rPr lang="ru-RU" b="0" i="0" u="none" baseline="0"/>
              <a:t>- это отражение хозяйственных операций по мере их совершения, независимо от поступления или выплаты связанных с ними денежных сумм. </a:t>
            </a: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ст.5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41371412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669" y="1334076"/>
            <a:ext cx="9070258" cy="4857403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ru-RU" b="0" i="0" u="none" baseline="0" dirty="0"/>
              <a:t>Декларация о подоходном и социальном налоге </a:t>
            </a:r>
            <a:r>
              <a:rPr lang="ru-RU" sz="3800" b="1" i="0" u="none" baseline="0" dirty="0">
                <a:solidFill>
                  <a:srgbClr val="FF0000"/>
                </a:solidFill>
              </a:rPr>
              <a:t>TSD</a:t>
            </a:r>
            <a:r>
              <a:rPr lang="ru-RU" sz="3800" b="0" i="0" u="none" baseline="0" dirty="0">
                <a:solidFill>
                  <a:srgbClr val="FF0000"/>
                </a:solidFill>
              </a:rPr>
              <a:t> </a:t>
            </a:r>
            <a:r>
              <a:rPr lang="ru-RU" b="0" i="0" u="none" baseline="0" dirty="0"/>
              <a:t>- </a:t>
            </a:r>
          </a:p>
          <a:p>
            <a:pPr marL="400050" lvl="1" indent="0" algn="l" rtl="0">
              <a:buNone/>
            </a:pPr>
            <a:r>
              <a:rPr lang="ru-RU" sz="2200" b="0" i="0" u="none" baseline="0" dirty="0"/>
              <a:t>Приложение 1 – зарплаты и другие выплаты, резиденты</a:t>
            </a:r>
          </a:p>
          <a:p>
            <a:pPr marL="400050" lvl="1" indent="0" algn="l" rtl="0">
              <a:buNone/>
            </a:pPr>
            <a:r>
              <a:rPr lang="ru-RU" sz="2200" b="0" i="0" u="none" baseline="0" dirty="0"/>
              <a:t>Приложение 2 – зарплаты и другие выплаты, нерезиденты</a:t>
            </a:r>
          </a:p>
          <a:p>
            <a:pPr marL="400050" lvl="1" indent="0" algn="l" rtl="0">
              <a:buNone/>
            </a:pPr>
            <a:r>
              <a:rPr lang="ru-RU" sz="2200" b="0" i="0" u="none" baseline="0" dirty="0"/>
              <a:t>Приложение 4 – специальные льготы</a:t>
            </a:r>
          </a:p>
          <a:p>
            <a:pPr marL="400050" lvl="1" indent="0" algn="l" rtl="0">
              <a:buNone/>
            </a:pPr>
            <a:r>
              <a:rPr lang="ru-RU" sz="2200" b="0" i="0" u="none" baseline="0" dirty="0"/>
              <a:t>Приложение 5 – подарки и пожертвования, а также расходы по приему</a:t>
            </a:r>
            <a:endParaRPr lang="ru" sz="2200" dirty="0"/>
          </a:p>
          <a:p>
            <a:pPr marL="400050" lvl="1" indent="0" algn="l" rtl="0">
              <a:buNone/>
            </a:pPr>
            <a:r>
              <a:rPr lang="ru-RU" sz="2200" b="0" i="0" u="none" baseline="0" dirty="0"/>
              <a:t>Приложение 6 – не связанные с предпринимательством расходы и прочие выплаты</a:t>
            </a:r>
          </a:p>
          <a:p>
            <a:pPr marL="400050" lvl="1" indent="0" algn="l" rtl="0">
              <a:buNone/>
            </a:pPr>
            <a:r>
              <a:rPr lang="ru-RU" sz="2200" b="0" i="0" u="none" baseline="0" dirty="0"/>
              <a:t>Приложение 7 – дивиденды</a:t>
            </a:r>
            <a:endParaRPr lang="ru" sz="2200" dirty="0"/>
          </a:p>
          <a:p>
            <a:endParaRPr lang="ru" sz="1400" dirty="0"/>
          </a:p>
          <a:p>
            <a:endParaRPr lang="ru" sz="900" dirty="0"/>
          </a:p>
          <a:p>
            <a:pPr marL="0" indent="0" algn="l" rtl="0">
              <a:buNone/>
            </a:pPr>
            <a:r>
              <a:rPr lang="ru-RU" b="1" i="0" u="none" baseline="0" dirty="0">
                <a:solidFill>
                  <a:srgbClr val="FF0000"/>
                </a:solidFill>
              </a:rPr>
              <a:t>INF 14 </a:t>
            </a:r>
            <a:r>
              <a:rPr lang="ru-RU" sz="2600" b="0" i="0" u="none" baseline="0" dirty="0"/>
              <a:t>- компенсации за использование личного легкового автомобиля </a:t>
            </a:r>
          </a:p>
          <a:p>
            <a:pPr marL="0" indent="0" algn="l" rtl="0">
              <a:buNone/>
            </a:pPr>
            <a:r>
              <a:rPr lang="ru-RU" sz="2200" b="0" i="0" u="none" baseline="0" dirty="0"/>
              <a:t>и начиная с 2015 г. - также данные о расходах на уровневое обучение работников</a:t>
            </a:r>
            <a:endParaRPr lang="ru" dirty="0"/>
          </a:p>
          <a:p>
            <a:pPr marL="0" indent="0" algn="l" rtl="0">
              <a:buNone/>
            </a:pPr>
            <a:endParaRPr lang="ru" sz="4300" b="1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ru-RU" sz="3500" b="1" i="0" u="none" baseline="0" dirty="0">
                <a:solidFill>
                  <a:srgbClr val="FF0000"/>
                </a:solidFill>
              </a:rPr>
              <a:t>KMD </a:t>
            </a:r>
            <a:r>
              <a:rPr lang="ru-RU" sz="2600" b="0" i="0" u="none" baseline="0" dirty="0"/>
              <a:t>- декларация о налоге с оборота</a:t>
            </a:r>
            <a:endParaRPr lang="ru" sz="3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760" y="236022"/>
            <a:ext cx="8229600" cy="792088"/>
          </a:xfrm>
        </p:spPr>
        <p:txBody>
          <a:bodyPr/>
          <a:lstStyle/>
          <a:p>
            <a:pPr algn="l" rtl="0"/>
            <a:r>
              <a:rPr lang="ru-RU" b="1" i="0" u="none" baseline="0"/>
              <a:t>Отчеты в налоговый департамент</a:t>
            </a:r>
            <a:endParaRPr lang="ru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8818117" y="1028110"/>
            <a:ext cx="3312368" cy="1498780"/>
          </a:xfrm>
          <a:prstGeom prst="wedgeRoundRectCallout">
            <a:avLst>
              <a:gd name="adj1" fmla="val -54341"/>
              <a:gd name="adj2" fmla="val -22943"/>
              <a:gd name="adj3" fmla="val 16667"/>
            </a:avLst>
          </a:prstGeom>
          <a:gradFill>
            <a:gsLst>
              <a:gs pos="0">
                <a:schemeClr val="accent2">
                  <a:lumMod val="110000"/>
                  <a:satMod val="105000"/>
                  <a:tint val="67000"/>
                  <a:alpha val="19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/>
              <a:t>Как налоги, так и декларация к </a:t>
            </a:r>
            <a:r>
              <a:rPr lang="ru-RU" sz="2000" b="1" i="0" u="none" baseline="0" dirty="0"/>
              <a:t>10 </a:t>
            </a:r>
            <a:r>
              <a:rPr lang="ru-RU" b="0" i="0" u="none" baseline="0" dirty="0"/>
              <a:t> числу </a:t>
            </a:r>
          </a:p>
          <a:p>
            <a:pPr algn="ctr" rtl="0"/>
            <a:r>
              <a:rPr lang="ru-RU" b="0" i="0" u="none" baseline="0" dirty="0"/>
              <a:t>следующего за выплатами месяца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8818116" y="3560066"/>
            <a:ext cx="3312369" cy="881127"/>
          </a:xfrm>
          <a:prstGeom prst="wedgeRoundRectCallout">
            <a:avLst>
              <a:gd name="adj1" fmla="val -57671"/>
              <a:gd name="adj2" fmla="val 25932"/>
              <a:gd name="adj3" fmla="val 16667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22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/>
              <a:t>К 1 февраля следующего года</a:t>
            </a:r>
            <a:endParaRPr lang="ru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8769129" y="5229199"/>
            <a:ext cx="3342802" cy="1137615"/>
          </a:xfrm>
          <a:prstGeom prst="wedgeRoundRectCallout">
            <a:avLst>
              <a:gd name="adj1" fmla="val -98906"/>
              <a:gd name="adj2" fmla="val -3510"/>
              <a:gd name="adj3" fmla="val 16667"/>
            </a:avLst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  <a:alpha val="1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r>
              <a:rPr lang="ru-RU" b="0" i="0" u="none" baseline="0" dirty="0"/>
              <a:t>Как сумма налога, так и декларация - к 20 числу </a:t>
            </a:r>
            <a:endParaRPr lang="ru" dirty="0"/>
          </a:p>
          <a:p>
            <a:pPr algn="ctr" rtl="0"/>
            <a:r>
              <a:rPr lang="ru-RU" b="0" i="0" u="none" baseline="0" dirty="0"/>
              <a:t>следующего месяца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15250189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78194" y="2130426"/>
            <a:ext cx="8704006" cy="1104387"/>
          </a:xfrm>
        </p:spPr>
        <p:txBody>
          <a:bodyPr>
            <a:normAutofit/>
          </a:bodyPr>
          <a:lstStyle/>
          <a:p>
            <a:pPr algn="l" rtl="0"/>
            <a:r>
              <a:rPr lang="ru-RU" sz="3600" b="1" i="0" u="none" baseline="0"/>
              <a:t>Вопросы, обсуждения</a:t>
            </a:r>
            <a:endParaRPr lang="ru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33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17523" y="2386064"/>
            <a:ext cx="8704006" cy="1104387"/>
          </a:xfrm>
        </p:spPr>
        <p:txBody>
          <a:bodyPr>
            <a:normAutofit/>
          </a:bodyPr>
          <a:lstStyle/>
          <a:p>
            <a:pPr rtl="0"/>
            <a:r>
              <a:rPr lang="ru-RU" sz="3600" b="1" i="0" u="none" baseline="0"/>
              <a:t>Спасибо!</a:t>
            </a:r>
            <a:endParaRPr lang="ru" sz="3600" dirty="0"/>
          </a:p>
        </p:txBody>
      </p:sp>
    </p:spTree>
    <p:extLst>
      <p:ext uri="{BB962C8B-B14F-4D97-AF65-F5344CB8AC3E}">
        <p14:creationId xmlns:p14="http://schemas.microsoft.com/office/powerpoint/2010/main" val="244255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Документальная фиксация и запись хозяйственных операций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ru-RU" b="0" i="0" u="none" baseline="0"/>
              <a:t>Лицо, обязанное вести бухгалтерский учет, должно </a:t>
            </a:r>
            <a:r>
              <a:rPr lang="ru-RU" b="0" i="0" u="none" baseline="0">
                <a:solidFill>
                  <a:srgbClr val="FF0000"/>
                </a:solidFill>
              </a:rPr>
              <a:t>документально фиксировать</a:t>
            </a:r>
            <a:r>
              <a:rPr lang="ru-RU" b="0" i="0" u="none" baseline="0"/>
              <a:t> все свои хозяйственные операции и </a:t>
            </a:r>
            <a:r>
              <a:rPr lang="ru-RU" b="0" i="0" u="none" baseline="0">
                <a:solidFill>
                  <a:srgbClr val="FF0000"/>
                </a:solidFill>
              </a:rPr>
              <a:t>производить их запись в бухгалтерских реестрах </a:t>
            </a:r>
            <a:r>
              <a:rPr lang="ru-RU" b="0" i="0" u="none" baseline="0">
                <a:solidFill>
                  <a:srgbClr val="0000FF"/>
                </a:solidFill>
              </a:rPr>
              <a:t> в течение разумного времени </a:t>
            </a:r>
            <a:r>
              <a:rPr lang="ru-RU" b="0" i="0" u="none" baseline="0"/>
              <a:t> после совершения операций так, чтобы было обеспечено своевременное представление отчетности в предусмотренные правовыми актами сроки.</a:t>
            </a:r>
          </a:p>
          <a:p>
            <a:endParaRPr lang="ru" dirty="0"/>
          </a:p>
          <a:p>
            <a:pPr algn="l" rtl="0"/>
            <a:r>
              <a:rPr lang="ru-RU" b="0" i="0" u="none" baseline="0"/>
              <a:t>Запись хозяйственных операций производится по принципу </a:t>
            </a:r>
            <a:r>
              <a:rPr lang="ru-RU" b="0" i="0" u="none" baseline="0">
                <a:solidFill>
                  <a:srgbClr val="0000FF"/>
                </a:solidFill>
              </a:rPr>
              <a:t>двойной записи на дебетуемых и кредитуемых счетах</a:t>
            </a:r>
            <a:r>
              <a:rPr lang="ru-RU" b="0" i="0" u="none" baseline="0"/>
              <a:t>.</a:t>
            </a:r>
          </a:p>
          <a:p>
            <a:endParaRPr lang="ru" dirty="0"/>
          </a:p>
          <a:p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ст.6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021782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441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Требования к первичному документу</a:t>
            </a:r>
            <a:endParaRPr lang="et-E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52425" y="769544"/>
          <a:ext cx="11001375" cy="609791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45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552"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r>
                        <a:rPr lang="et-EE" dirty="0" smtClean="0"/>
                        <a:t> 2016</a:t>
                      </a:r>
                      <a:r>
                        <a:rPr lang="ru-RU" baseline="0" dirty="0" smtClean="0"/>
                        <a:t> г.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Начиная с </a:t>
                      </a:r>
                      <a:r>
                        <a:rPr lang="et-EE" dirty="0" smtClean="0"/>
                        <a:t>2017</a:t>
                      </a:r>
                      <a:r>
                        <a:rPr lang="ru-RU" baseline="0" dirty="0" smtClean="0"/>
                        <a:t> г.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6846">
                <a:tc>
                  <a:txBody>
                    <a:bodyPr/>
                    <a:lstStyle/>
                    <a:p>
                      <a:r>
                        <a:rPr lang="et-EE" sz="1050" dirty="0" smtClean="0"/>
                        <a:t>(1) </a:t>
                      </a:r>
                      <a:r>
                        <a:rPr lang="ru-RU" sz="1050" dirty="0" smtClean="0"/>
                        <a:t>Первичным документом бухгалтерского учета является справка, подтверждающая совершение экономической операции, в которой должны быть указаны следующие данные:</a:t>
                      </a:r>
                      <a:endParaRPr lang="et-E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t-EE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(1) </a:t>
                      </a:r>
                      <a:r>
                        <a:rPr lang="ru-RU" sz="1200" dirty="0" smtClean="0"/>
                        <a:t>Первичным документом бухгалтерского учета является справка,</a:t>
                      </a:r>
                      <a:r>
                        <a:rPr lang="ru-RU" sz="1200" baseline="0" dirty="0" smtClean="0"/>
                        <a:t> чье содержание и форма должны при необходимости позволять компетентной и независимой стороне удостоверять обстоятельства и достоверность экономической операции   </a:t>
                      </a:r>
                    </a:p>
                    <a:p>
                      <a:r>
                        <a:rPr lang="et-EE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(2)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Если в законе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в изданном на его основе постановлении не установлено иного, то первичный документ должен содержать по меньшей мере следующие данные об экономической операции</a:t>
                      </a:r>
                      <a:r>
                        <a:rPr lang="et-EE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et-E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3950">
                <a:tc>
                  <a:txBody>
                    <a:bodyPr/>
                    <a:lstStyle/>
                    <a:p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документа и номер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стороной в операции, требующей ведения бухгалтерского учета, выступает лицо, обязанное вести бухгалтерский учет, лицо, обязанное вести государственный бухгалтерский учет, или иностранное юридическое лицо, то в предоставленном </a:t>
                      </a: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счете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об отчуждении товара или оказании услуг помимо 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указанного в настоящей статье части 2 также должны быть указаны</a:t>
                      </a:r>
                    </a:p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номер счета</a:t>
                      </a:r>
                      <a:r>
                        <a:rPr lang="et-EE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другой признак </a:t>
                      </a:r>
                      <a:r>
                        <a:rPr lang="ru-RU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идентифицирования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</a:p>
                    <a:p>
                      <a:pPr marL="285750" indent="-285750" algn="r">
                        <a:buFont typeface="Arial" panose="020B0604020202020204" pitchFamily="34" charset="0"/>
                        <a:buChar char="•"/>
                      </a:pPr>
                      <a:r>
                        <a:rPr lang="ru-RU" sz="1400" b="1" i="0" u="sng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данные,</a:t>
                      </a:r>
                      <a:r>
                        <a:rPr lang="et-EE" sz="1400" b="0" i="0" u="sng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позволяющие идентифицировать</a:t>
                      </a:r>
                      <a:r>
                        <a:rPr lang="ru-RU" sz="1400" b="0" i="0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u="sng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стороны операции</a:t>
                      </a:r>
                      <a:r>
                        <a:rPr lang="et-EE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t-E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627">
                <a:tc>
                  <a:txBody>
                    <a:bodyPr/>
                    <a:lstStyle/>
                    <a:p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дата составления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t-EE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 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 совершения операции</a:t>
                      </a:r>
                      <a:r>
                        <a:rPr lang="et-EE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t-E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627">
                <a:tc>
                  <a:txBody>
                    <a:bodyPr/>
                    <a:lstStyle/>
                    <a:p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экономическое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содержание операции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2) 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экономического содержания операции</a:t>
                      </a:r>
                      <a:r>
                        <a:rPr lang="et-EE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t-E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7866">
                <a:tc>
                  <a:txBody>
                    <a:bodyPr/>
                    <a:lstStyle/>
                    <a:p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4)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цифровые показатели операции 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количество,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цена, сумма)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t-EE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 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цифровые показатели,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например, количество, цена и сумма</a:t>
                      </a:r>
                      <a:endParaRPr lang="et-EE" sz="14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627">
                <a:tc>
                  <a:txBody>
                    <a:bodyPr/>
                    <a:lstStyle/>
                    <a:p>
                      <a:r>
                        <a:rPr lang="et-EE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5)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имена (наименования)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сторон операции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866">
                <a:tc>
                  <a:txBody>
                    <a:bodyPr/>
                    <a:lstStyle/>
                    <a:p>
                      <a:r>
                        <a:rPr lang="et-EE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6)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адреса мест нахождения или жительства сторон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операции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6424">
                <a:tc>
                  <a:txBody>
                    <a:bodyPr/>
                    <a:lstStyle/>
                    <a:p>
                      <a:r>
                        <a:rPr lang="et-EE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7)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подпись (подписи)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лица, представляющего обязанности вести бухгалтерский учет, удостоверяющая (удостоверяющие) совершение экономической операции;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7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1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8) </a:t>
                      </a:r>
                      <a:r>
                        <a:rPr lang="ru-RU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порядковый номер соответствующей бухгалтерской</a:t>
                      </a:r>
                      <a:r>
                        <a:rPr lang="ru-RU" sz="11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записи</a:t>
                      </a:r>
                      <a:r>
                        <a:rPr lang="et-EE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занесении записи об экономической операции в бухгалтерский регистр необходимо в первичный</a:t>
                      </a:r>
                      <a:r>
                        <a:rPr lang="ru-RU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сводный документ добавить </a:t>
                      </a:r>
                      <a:r>
                        <a:rPr lang="ru-RU" sz="1400" b="1" i="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ссылку на запись</a:t>
                      </a:r>
                      <a:r>
                        <a:rPr lang="et-EE" sz="1400" b="0" i="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797203" y="4435649"/>
            <a:ext cx="5410200" cy="63817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Данные</a:t>
            </a:r>
            <a:r>
              <a:rPr lang="ru-RU" sz="1400" dirty="0"/>
              <a:t>, позволяющие </a:t>
            </a:r>
            <a:r>
              <a:rPr lang="ru-RU" sz="1400" dirty="0" smtClean="0"/>
              <a:t>идентифицировать стороны операции</a:t>
            </a:r>
            <a:endParaRPr lang="et-EE" sz="1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8502303" y="3709912"/>
            <a:ext cx="15528" cy="8495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7560" y="6564265"/>
            <a:ext cx="4114800" cy="303196"/>
          </a:xfrm>
        </p:spPr>
        <p:txBody>
          <a:bodyPr/>
          <a:lstStyle/>
          <a:p>
            <a:r>
              <a:rPr lang="ru-RU" dirty="0" smtClean="0"/>
              <a:t>Закон о бухгалтерии § 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516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4419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Требования к первичному документу</a:t>
            </a:r>
            <a:endParaRPr lang="et-EE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023214"/>
          <a:ext cx="10515600" cy="476798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6309"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r>
                        <a:rPr lang="et-EE" dirty="0" smtClean="0"/>
                        <a:t> 2016</a:t>
                      </a:r>
                      <a:r>
                        <a:rPr lang="ru-RU" dirty="0" smtClean="0"/>
                        <a:t> г.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Начиная с</a:t>
                      </a:r>
                      <a:r>
                        <a:rPr lang="et-EE" dirty="0" smtClean="0"/>
                        <a:t> 2017</a:t>
                      </a:r>
                      <a:r>
                        <a:rPr lang="ru-RU" baseline="0" dirty="0" smtClean="0"/>
                        <a:t> г.</a:t>
                      </a:r>
                      <a:endParaRPr lang="et-E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517">
                <a:tc rowSpan="3"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Первичные документы, сохраняемые в электронном виде, должны быть воспроизводимы письменно.</a:t>
                      </a:r>
                      <a:endParaRPr lang="et-E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Первичный документ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должен быть </a:t>
                      </a:r>
                      <a:r>
                        <a:rPr lang="ru-RU" sz="1800" b="1" i="0" kern="1200" baseline="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машинно-обрабатываем</a:t>
                      </a:r>
                      <a:r>
                        <a:rPr lang="et-EE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t-EE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t-EE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6860">
                <a:tc vMerge="1">
                  <a:txBody>
                    <a:bodyPr/>
                    <a:lstStyle/>
                    <a:p>
                      <a:endParaRPr lang="et-E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Первичный документ может быть в другой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форме, позволяющей неизмененное письменное воспроизведение, если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 исходит из юридического акта или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если у стороны операции нет возможности для работы с машинно-обрабатываемым документом и создание такой возможности требует от него непропорционально больших затрат и усилий.</a:t>
                      </a:r>
                      <a:endParaRPr lang="ru-RU" sz="18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1300">
                <a:tc vMerge="1">
                  <a:txBody>
                    <a:bodyPr/>
                    <a:lstStyle/>
                    <a:p>
                      <a:endParaRPr lang="et-E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значении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данного закона </a:t>
                      </a:r>
                      <a:r>
                        <a:rPr lang="ru-RU" sz="1800" b="0" i="0" kern="1200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машинно-обрабатываемость 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это признак потока данных, который возникает, когда при создании потока данных используется унифицированное описание данных таким образом, что созданные для этого </a:t>
                      </a:r>
                      <a:r>
                        <a:rPr lang="ru-RU" sz="18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инфотехнологические</a:t>
                      </a: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приложения могут однозначно определить внутреннюю структуру потока данных и отдельные трактовки фактов.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Закон о бухгалтерии</a:t>
            </a:r>
            <a:r>
              <a:rPr lang="et-EE" dirty="0" smtClean="0"/>
              <a:t> § 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3970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ru-RU" b="1" i="0" u="none" baseline="0"/>
              <a:t>Отчет за хозяйственный год</a:t>
            </a:r>
            <a:endParaRPr lang="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76638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ru-RU" b="0" i="0" u="none" baseline="0" dirty="0"/>
              <a:t>Продолжительность хозяйственного года составляет </a:t>
            </a:r>
            <a:r>
              <a:rPr lang="ru-RU" b="1" i="0" u="none" baseline="0" dirty="0">
                <a:solidFill>
                  <a:srgbClr val="FF0000"/>
                </a:solidFill>
              </a:rPr>
              <a:t>12 месяцев </a:t>
            </a:r>
            <a:r>
              <a:rPr lang="ru-RU" b="0" i="0" u="none" baseline="0" dirty="0"/>
              <a:t> (обычно - календарный год)</a:t>
            </a:r>
          </a:p>
          <a:p>
            <a:pPr algn="l" rtl="0"/>
            <a:r>
              <a:rPr lang="ru-RU" b="0" i="0" u="none" baseline="0" dirty="0"/>
              <a:t>Дату начала и окончания хозяйственного года предприятие при создании выбирает само</a:t>
            </a:r>
          </a:p>
          <a:p>
            <a:pPr algn="l" rtl="0"/>
            <a:r>
              <a:rPr lang="ru-RU" b="0" i="0" u="none" baseline="0" dirty="0"/>
              <a:t>При учреждении или прекращении продолжительность хозяйственного года может быть меньше или больше 12 месяцев, но не должна превышать </a:t>
            </a:r>
            <a:r>
              <a:rPr lang="ru-RU" b="0" i="0" u="none" baseline="0" dirty="0">
                <a:solidFill>
                  <a:srgbClr val="0000FF"/>
                </a:solidFill>
              </a:rPr>
              <a:t>18 месяцев </a:t>
            </a:r>
          </a:p>
          <a:p>
            <a:endParaRPr lang="ru" dirty="0"/>
          </a:p>
          <a:p>
            <a:pPr marL="0" indent="0" algn="l" rtl="0">
              <a:buNone/>
            </a:pPr>
            <a:r>
              <a:rPr lang="ru-RU" b="0" i="0" u="sng" baseline="0" dirty="0"/>
              <a:t>Отчет за хозяйственный год состоит из:</a:t>
            </a:r>
          </a:p>
          <a:p>
            <a:pPr algn="l" rtl="0"/>
            <a:r>
              <a:rPr lang="ru-RU" b="0" i="0" u="none" baseline="0" dirty="0"/>
              <a:t>Отчета о деятельности</a:t>
            </a:r>
          </a:p>
          <a:p>
            <a:pPr algn="l" rtl="0"/>
            <a:r>
              <a:rPr lang="ru-RU" b="0" i="0" u="none" baseline="0" dirty="0"/>
              <a:t>Годового бухгалтерского отчета</a:t>
            </a:r>
            <a:endParaRPr lang="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b="0" i="0" u="none" baseline="0"/>
              <a:t>ЗБУ ст.13</a:t>
            </a:r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1073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5606</Words>
  <Application>Microsoft Office PowerPoint</Application>
  <PresentationFormat>Widescreen</PresentationFormat>
  <Paragraphs>1204</Paragraphs>
  <Slides>52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9" baseType="lpstr">
      <vt:lpstr>Arial</vt:lpstr>
      <vt:lpstr>Calibri</vt:lpstr>
      <vt:lpstr>Calibri Light</vt:lpstr>
      <vt:lpstr>Times New Roman</vt:lpstr>
      <vt:lpstr>Tw Cen MT</vt:lpstr>
      <vt:lpstr>Wingdings</vt:lpstr>
      <vt:lpstr>Office Theme</vt:lpstr>
      <vt:lpstr>Тема: Финансовые отчеты,  бухгалтерский учет и налоги</vt:lpstr>
      <vt:lpstr>Требования к бухгалтерскому учету и его организация на малых предприятиях</vt:lpstr>
      <vt:lpstr>Основа бухгалтерского учета</vt:lpstr>
      <vt:lpstr>Лица, обязанные вести бухгалтерский учет, обязаны:</vt:lpstr>
      <vt:lpstr>Учет по принципу возникновения</vt:lpstr>
      <vt:lpstr>Документальная фиксация и запись хозяйственных операций</vt:lpstr>
      <vt:lpstr>Требования к первичному документу</vt:lpstr>
      <vt:lpstr>Требования к первичному документу</vt:lpstr>
      <vt:lpstr>Отчет за хозяйственный год</vt:lpstr>
      <vt:lpstr>Предприниматели на основании показателей дня составления баланса (с 01.01.2016 г.)</vt:lpstr>
      <vt:lpstr>Отчет за хозяйственный год</vt:lpstr>
      <vt:lpstr>Отчет о деятельности</vt:lpstr>
      <vt:lpstr>Отчет о деятельности</vt:lpstr>
      <vt:lpstr>Баланс</vt:lpstr>
      <vt:lpstr>Баланс (отчет о финансовом состоянии)</vt:lpstr>
      <vt:lpstr>Общая схема баланса</vt:lpstr>
      <vt:lpstr>Схема баланса микропредпринимателя</vt:lpstr>
      <vt:lpstr>В балансе происходят изменения вследствие хозяйственных операций</vt:lpstr>
      <vt:lpstr>Отчет о прибыли</vt:lpstr>
      <vt:lpstr>Отчет о денежных потоках</vt:lpstr>
      <vt:lpstr>Составление и представление отчета за хозяйственный год</vt:lpstr>
      <vt:lpstr>Обязанность аудиторской проверки с 01.01.2016 г.</vt:lpstr>
      <vt:lpstr>Баланс между расходами, производимыми на сбор информации, и получаемой от информации выгодой</vt:lpstr>
      <vt:lpstr>Государственные налоги и платежи</vt:lpstr>
      <vt:lpstr>Местные налоги</vt:lpstr>
      <vt:lpstr>Налоговый субъект</vt:lpstr>
      <vt:lpstr>Реестр трудовой деятельности</vt:lpstr>
      <vt:lpstr>Трудовой договор или договор подряда</vt:lpstr>
      <vt:lpstr>Подоходный налог</vt:lpstr>
      <vt:lpstr>Социальный налог</vt:lpstr>
      <vt:lpstr>Объект социального налога</vt:lpstr>
      <vt:lpstr>Страхование от безработицы</vt:lpstr>
      <vt:lpstr>Взносы по страхованию от безработицы</vt:lpstr>
      <vt:lpstr>Взносы по обязательной накопительной пенсии</vt:lpstr>
      <vt:lpstr>Налогообложение заработной платы</vt:lpstr>
      <vt:lpstr>Пример налогообложения заработной платы в 2017 г.</vt:lpstr>
      <vt:lpstr>Налогообложение расходов на предпринимательство</vt:lpstr>
      <vt:lpstr>Специальная льгота</vt:lpstr>
      <vt:lpstr>Затраты на развитие здоровья работника, начиная с 2018</vt:lpstr>
      <vt:lpstr>Не облагаемые налогом подарки, пожертвования и расходы по приему</vt:lpstr>
      <vt:lpstr>Специальная льгота и легковой автомобиль</vt:lpstr>
      <vt:lpstr>Налог с оборота</vt:lpstr>
      <vt:lpstr>Налог с оборота как налог на добавленную стоимость</vt:lpstr>
      <vt:lpstr>Пример уплаты налога с оборота</vt:lpstr>
      <vt:lpstr>Пример запроса возврата налога с оборота</vt:lpstr>
      <vt:lpstr>Обязанность регистрации в качестве налогообязанного на налогу с оборота лица</vt:lpstr>
      <vt:lpstr>Возможности регистрации в качестве налогообязанного на налогу с оборота</vt:lpstr>
      <vt:lpstr>Возможности регистрации в качестве налогообязанного на налогу с оборота</vt:lpstr>
      <vt:lpstr>Права и обязанности налогообязанного по налогу с оборота</vt:lpstr>
      <vt:lpstr>Отчеты в налоговый департамент</vt:lpstr>
      <vt:lpstr>Вопросы, обсуждения</vt:lpstr>
      <vt:lpstr>Спасибо!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Финансовые отчеты,  бухгалтерский учет и налоги</dc:title>
  <dc:creator>Argo Teral;Siiri Einaste;Tõlkija Tatjana Moroz</dc:creator>
  <cp:lastModifiedBy>moroz</cp:lastModifiedBy>
  <cp:revision>13</cp:revision>
  <dcterms:created xsi:type="dcterms:W3CDTF">2016-05-18T10:34:21Z</dcterms:created>
  <dcterms:modified xsi:type="dcterms:W3CDTF">2017-05-23T14:13:55Z</dcterms:modified>
</cp:coreProperties>
</file>